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6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x="13716000" cy="10287000"/>
  <p:notesSz cx="6858000" cy="9144000"/>
  <p:embeddedFontLst>
    <p:embeddedFont>
      <p:font typeface="Arial Bold" panose="020B0704020202020204" pitchFamily="34" charset="0"/>
      <p:regular r:id="rId62"/>
      <p:bold r:id="rId63"/>
    </p:embeddedFont>
    <p:embeddedFont>
      <p:font typeface="Open Sans" panose="020B0606030504020204" pitchFamily="34" charset="0"/>
      <p:regular r:id="rId64"/>
      <p:bold r:id="rId65"/>
      <p:italic r:id="rId66"/>
      <p:boldItalic r:id="rId67"/>
    </p:embeddedFont>
    <p:embeddedFont>
      <p:font typeface="Open Sans Bold" panose="020B0806030504020204" pitchFamily="34" charset="0"/>
      <p:regular r:id="rId68"/>
      <p:bold r:id="rId69"/>
    </p:embeddedFont>
    <p:embeddedFont>
      <p:font typeface="Open Sans Bold Bold" panose="020B0604020202020204" charset="0"/>
      <p:regular r:id="rId70"/>
    </p:embeddedFont>
    <p:embeddedFont>
      <p:font typeface="Open Sans Extra Bold" panose="020B0604020202020204" charset="0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3A1DBE-0D66-4197-BA00-837EF552B4E6}" v="2" dt="2024-06-11T16:48:03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450" y="72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5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6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font" Target="fonts/font4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15.08.2024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Note d'animation: Prendre le temps d'accueillir toutes les participantes, de créer un lien avec elles avant de se lancer dans une rencontre chargée d'information.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Note d'animation: Prendre le temps d'accueillir toutes les participantes, de créer un lien avec elles avant de se lancer dans une rencontre chargée d'information.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22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16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7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20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74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1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73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1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50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04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83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43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5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4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.sv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4.png"/><Relationship Id="rId2" Type="http://schemas.openxmlformats.org/officeDocument/2006/relationships/tags" Target="../tags/tag2.xml"/><Relationship Id="rId16" Type="http://schemas.openxmlformats.org/officeDocument/2006/relationships/image" Target="../media/image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2.jpeg"/><Relationship Id="rId10" Type="http://schemas.openxmlformats.org/officeDocument/2006/relationships/tags" Target="../tags/tag10.xml"/><Relationship Id="rId19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image" Target="../media/image9.svg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8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22.png"/><Relationship Id="rId5" Type="http://schemas.openxmlformats.org/officeDocument/2006/relationships/tags" Target="../tags/tag9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98.xml"/><Relationship Id="rId9" Type="http://schemas.openxmlformats.org/officeDocument/2006/relationships/tags" Target="../tags/tag10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afeas-my.sharepoint.com/:b:/g/personal/vieassociative_afeas_qc_ca/EWXZn4GxLLJHurLoH_S-TN0BQXvuhtj7RJJPMIkZjq9oWA?e=d1vg4n" TargetMode="External"/><Relationship Id="rId3" Type="http://schemas.openxmlformats.org/officeDocument/2006/relationships/tags" Target="../tags/tag10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image" Target="../media/image25.svg"/><Relationship Id="rId5" Type="http://schemas.openxmlformats.org/officeDocument/2006/relationships/tags" Target="../tags/tag108.xml"/><Relationship Id="rId10" Type="http://schemas.openxmlformats.org/officeDocument/2006/relationships/image" Target="../media/image24.png"/><Relationship Id="rId4" Type="http://schemas.openxmlformats.org/officeDocument/2006/relationships/tags" Target="../tags/tag107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9.sv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../media/image8.png"/><Relationship Id="rId5" Type="http://schemas.openxmlformats.org/officeDocument/2006/relationships/tags" Target="../tags/tag114.xml"/><Relationship Id="rId10" Type="http://schemas.openxmlformats.org/officeDocument/2006/relationships/image" Target="../media/image22.png"/><Relationship Id="rId4" Type="http://schemas.openxmlformats.org/officeDocument/2006/relationships/tags" Target="../tags/tag113.xml"/><Relationship Id="rId9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image" Target="../media/image29.svg"/><Relationship Id="rId18" Type="http://schemas.openxmlformats.org/officeDocument/2006/relationships/image" Target="../media/image25.svg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image" Target="../media/image28.png"/><Relationship Id="rId17" Type="http://schemas.openxmlformats.org/officeDocument/2006/relationships/image" Target="../media/image24.png"/><Relationship Id="rId2" Type="http://schemas.openxmlformats.org/officeDocument/2006/relationships/tags" Target="../tags/tag119.xml"/><Relationship Id="rId16" Type="http://schemas.openxmlformats.org/officeDocument/2006/relationships/image" Target="../media/image32.svg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image" Target="../media/image27.svg"/><Relationship Id="rId5" Type="http://schemas.openxmlformats.org/officeDocument/2006/relationships/tags" Target="../tags/tag122.xml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tags" Target="../tags/tag12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2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image" Target="../media/image25.svg"/><Relationship Id="rId5" Type="http://schemas.openxmlformats.org/officeDocument/2006/relationships/tags" Target="../tags/tag130.xml"/><Relationship Id="rId10" Type="http://schemas.openxmlformats.org/officeDocument/2006/relationships/image" Target="../media/image24.png"/><Relationship Id="rId4" Type="http://schemas.openxmlformats.org/officeDocument/2006/relationships/tags" Target="../tags/tag129.xml"/><Relationship Id="rId9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44.xml"/><Relationship Id="rId18" Type="http://schemas.openxmlformats.org/officeDocument/2006/relationships/tags" Target="../tags/tag149.xml"/><Relationship Id="rId26" Type="http://schemas.openxmlformats.org/officeDocument/2006/relationships/image" Target="../media/image29.svg"/><Relationship Id="rId3" Type="http://schemas.openxmlformats.org/officeDocument/2006/relationships/tags" Target="../tags/tag134.xml"/><Relationship Id="rId21" Type="http://schemas.openxmlformats.org/officeDocument/2006/relationships/image" Target="../media/image33.jpeg"/><Relationship Id="rId7" Type="http://schemas.openxmlformats.org/officeDocument/2006/relationships/tags" Target="../tags/tag138.xml"/><Relationship Id="rId12" Type="http://schemas.openxmlformats.org/officeDocument/2006/relationships/tags" Target="../tags/tag143.xml"/><Relationship Id="rId17" Type="http://schemas.openxmlformats.org/officeDocument/2006/relationships/tags" Target="../tags/tag148.xml"/><Relationship Id="rId25" Type="http://schemas.openxmlformats.org/officeDocument/2006/relationships/image" Target="../media/image28.png"/><Relationship Id="rId33" Type="http://schemas.openxmlformats.org/officeDocument/2006/relationships/image" Target="../media/image25.svg"/><Relationship Id="rId2" Type="http://schemas.openxmlformats.org/officeDocument/2006/relationships/tags" Target="../tags/tag133.xml"/><Relationship Id="rId16" Type="http://schemas.openxmlformats.org/officeDocument/2006/relationships/tags" Target="../tags/tag147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38.svg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tags" Target="../tags/tag142.xml"/><Relationship Id="rId24" Type="http://schemas.openxmlformats.org/officeDocument/2006/relationships/image" Target="../media/image36.jpeg"/><Relationship Id="rId32" Type="http://schemas.openxmlformats.org/officeDocument/2006/relationships/image" Target="../media/image24.png"/><Relationship Id="rId5" Type="http://schemas.openxmlformats.org/officeDocument/2006/relationships/tags" Target="../tags/tag136.xml"/><Relationship Id="rId15" Type="http://schemas.openxmlformats.org/officeDocument/2006/relationships/tags" Target="../tags/tag146.xml"/><Relationship Id="rId23" Type="http://schemas.openxmlformats.org/officeDocument/2006/relationships/image" Target="../media/image35.jpeg"/><Relationship Id="rId28" Type="http://schemas.openxmlformats.org/officeDocument/2006/relationships/image" Target="../media/image37.png"/><Relationship Id="rId10" Type="http://schemas.openxmlformats.org/officeDocument/2006/relationships/tags" Target="../tags/tag141.xml"/><Relationship Id="rId19" Type="http://schemas.openxmlformats.org/officeDocument/2006/relationships/tags" Target="../tags/tag150.xml"/><Relationship Id="rId31" Type="http://schemas.openxmlformats.org/officeDocument/2006/relationships/image" Target="../media/image32.svg"/><Relationship Id="rId4" Type="http://schemas.openxmlformats.org/officeDocument/2006/relationships/tags" Target="../tags/tag135.xml"/><Relationship Id="rId9" Type="http://schemas.openxmlformats.org/officeDocument/2006/relationships/tags" Target="../tags/tag140.xml"/><Relationship Id="rId14" Type="http://schemas.openxmlformats.org/officeDocument/2006/relationships/tags" Target="../tags/tag145.xml"/><Relationship Id="rId22" Type="http://schemas.openxmlformats.org/officeDocument/2006/relationships/image" Target="../media/image34.jpeg"/><Relationship Id="rId27" Type="http://schemas.openxmlformats.org/officeDocument/2006/relationships/image" Target="../media/image30.gif"/><Relationship Id="rId30" Type="http://schemas.openxmlformats.org/officeDocument/2006/relationships/image" Target="../media/image31.png"/><Relationship Id="rId8" Type="http://schemas.openxmlformats.org/officeDocument/2006/relationships/tags" Target="../tags/tag13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image" Target="../media/image25.svg"/><Relationship Id="rId5" Type="http://schemas.openxmlformats.org/officeDocument/2006/relationships/tags" Target="../tags/tag155.xml"/><Relationship Id="rId10" Type="http://schemas.openxmlformats.org/officeDocument/2006/relationships/image" Target="../media/image24.png"/><Relationship Id="rId4" Type="http://schemas.openxmlformats.org/officeDocument/2006/relationships/tags" Target="../tags/tag154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tags" Target="../tags/tag170.xml"/><Relationship Id="rId18" Type="http://schemas.openxmlformats.org/officeDocument/2006/relationships/image" Target="../media/image12.png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tags" Target="../tags/tag169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59.xml"/><Relationship Id="rId16" Type="http://schemas.openxmlformats.org/officeDocument/2006/relationships/tags" Target="../tags/tag173.xml"/><Relationship Id="rId20" Type="http://schemas.openxmlformats.org/officeDocument/2006/relationships/image" Target="../media/image14.png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5" Type="http://schemas.openxmlformats.org/officeDocument/2006/relationships/tags" Target="../tags/tag162.xml"/><Relationship Id="rId15" Type="http://schemas.openxmlformats.org/officeDocument/2006/relationships/tags" Target="../tags/tag172.xml"/><Relationship Id="rId10" Type="http://schemas.openxmlformats.org/officeDocument/2006/relationships/tags" Target="../tags/tag167.xml"/><Relationship Id="rId19" Type="http://schemas.openxmlformats.org/officeDocument/2006/relationships/image" Target="../media/image13.svg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tags" Target="../tags/tag17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image" Target="../media/image40.png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image" Target="../media/image39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78.xml"/><Relationship Id="rId10" Type="http://schemas.openxmlformats.org/officeDocument/2006/relationships/tags" Target="../tags/tag183.xml"/><Relationship Id="rId4" Type="http://schemas.openxmlformats.org/officeDocument/2006/relationships/tags" Target="../tags/tag177.xml"/><Relationship Id="rId9" Type="http://schemas.openxmlformats.org/officeDocument/2006/relationships/tags" Target="../tags/tag182.xml"/><Relationship Id="rId14" Type="http://schemas.openxmlformats.org/officeDocument/2006/relationships/image" Target="../media/image4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91.xml"/><Relationship Id="rId3" Type="http://schemas.openxmlformats.org/officeDocument/2006/relationships/tags" Target="../tags/tag186.xml"/><Relationship Id="rId7" Type="http://schemas.openxmlformats.org/officeDocument/2006/relationships/tags" Target="../tags/tag190.xml"/><Relationship Id="rId12" Type="http://schemas.openxmlformats.org/officeDocument/2006/relationships/image" Target="../media/image39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11" Type="http://schemas.openxmlformats.org/officeDocument/2006/relationships/image" Target="../media/image42.png"/><Relationship Id="rId5" Type="http://schemas.openxmlformats.org/officeDocument/2006/relationships/tags" Target="../tags/tag18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7.xml"/><Relationship Id="rId9" Type="http://schemas.openxmlformats.org/officeDocument/2006/relationships/tags" Target="../tags/tag19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5.svg"/><Relationship Id="rId5" Type="http://schemas.openxmlformats.org/officeDocument/2006/relationships/tags" Target="../tags/tag17.xml"/><Relationship Id="rId10" Type="http://schemas.openxmlformats.org/officeDocument/2006/relationships/image" Target="../media/image4.png"/><Relationship Id="rId4" Type="http://schemas.openxmlformats.org/officeDocument/2006/relationships/tags" Target="../tags/tag16.xml"/><Relationship Id="rId9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tags" Target="../tags/tag205.xml"/><Relationship Id="rId18" Type="http://schemas.openxmlformats.org/officeDocument/2006/relationships/image" Target="../media/image39.png"/><Relationship Id="rId26" Type="http://schemas.openxmlformats.org/officeDocument/2006/relationships/image" Target="../media/image50.png"/><Relationship Id="rId3" Type="http://schemas.openxmlformats.org/officeDocument/2006/relationships/tags" Target="../tags/tag195.xml"/><Relationship Id="rId21" Type="http://schemas.openxmlformats.org/officeDocument/2006/relationships/image" Target="../media/image45.png"/><Relationship Id="rId7" Type="http://schemas.openxmlformats.org/officeDocument/2006/relationships/tags" Target="../tags/tag199.xml"/><Relationship Id="rId12" Type="http://schemas.openxmlformats.org/officeDocument/2006/relationships/tags" Target="../tags/tag204.xml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49.svg"/><Relationship Id="rId2" Type="http://schemas.openxmlformats.org/officeDocument/2006/relationships/tags" Target="../tags/tag194.xml"/><Relationship Id="rId16" Type="http://schemas.openxmlformats.org/officeDocument/2006/relationships/tags" Target="../tags/tag208.xml"/><Relationship Id="rId20" Type="http://schemas.openxmlformats.org/officeDocument/2006/relationships/image" Target="../media/image44.svg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24" Type="http://schemas.openxmlformats.org/officeDocument/2006/relationships/image" Target="../media/image48.png"/><Relationship Id="rId5" Type="http://schemas.openxmlformats.org/officeDocument/2006/relationships/tags" Target="../tags/tag197.xml"/><Relationship Id="rId15" Type="http://schemas.openxmlformats.org/officeDocument/2006/relationships/tags" Target="../tags/tag207.xml"/><Relationship Id="rId23" Type="http://schemas.openxmlformats.org/officeDocument/2006/relationships/image" Target="../media/image47.svg"/><Relationship Id="rId10" Type="http://schemas.openxmlformats.org/officeDocument/2006/relationships/tags" Target="../tags/tag202.xml"/><Relationship Id="rId19" Type="http://schemas.openxmlformats.org/officeDocument/2006/relationships/image" Target="../media/image43.png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tags" Target="../tags/tag206.xml"/><Relationship Id="rId22" Type="http://schemas.openxmlformats.org/officeDocument/2006/relationships/image" Target="../media/image46.png"/><Relationship Id="rId27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13" Type="http://schemas.openxmlformats.org/officeDocument/2006/relationships/tags" Target="../tags/tag221.xml"/><Relationship Id="rId18" Type="http://schemas.openxmlformats.org/officeDocument/2006/relationships/image" Target="../media/image12.png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tags" Target="../tags/tag220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10.xml"/><Relationship Id="rId16" Type="http://schemas.openxmlformats.org/officeDocument/2006/relationships/tags" Target="../tags/tag224.xml"/><Relationship Id="rId20" Type="http://schemas.openxmlformats.org/officeDocument/2006/relationships/image" Target="../media/image14.png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tags" Target="../tags/tag219.xml"/><Relationship Id="rId5" Type="http://schemas.openxmlformats.org/officeDocument/2006/relationships/tags" Target="../tags/tag213.xml"/><Relationship Id="rId15" Type="http://schemas.openxmlformats.org/officeDocument/2006/relationships/tags" Target="../tags/tag223.xml"/><Relationship Id="rId10" Type="http://schemas.openxmlformats.org/officeDocument/2006/relationships/tags" Target="../tags/tag218.xml"/><Relationship Id="rId19" Type="http://schemas.openxmlformats.org/officeDocument/2006/relationships/image" Target="../media/image13.svg"/><Relationship Id="rId4" Type="http://schemas.openxmlformats.org/officeDocument/2006/relationships/tags" Target="../tags/tag212.xml"/><Relationship Id="rId9" Type="http://schemas.openxmlformats.org/officeDocument/2006/relationships/tags" Target="../tags/tag217.xml"/><Relationship Id="rId14" Type="http://schemas.openxmlformats.org/officeDocument/2006/relationships/tags" Target="../tags/tag2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image" Target="../media/image53.png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12" Type="http://schemas.openxmlformats.org/officeDocument/2006/relationships/image" Target="../media/image52.gif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29.xml"/><Relationship Id="rId15" Type="http://schemas.openxmlformats.org/officeDocument/2006/relationships/image" Target="../media/image55.png"/><Relationship Id="rId10" Type="http://schemas.openxmlformats.org/officeDocument/2006/relationships/tags" Target="../tags/tag234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image" Target="../media/image5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42.xml"/><Relationship Id="rId3" Type="http://schemas.openxmlformats.org/officeDocument/2006/relationships/tags" Target="../tags/tag237.xml"/><Relationship Id="rId7" Type="http://schemas.openxmlformats.org/officeDocument/2006/relationships/tags" Target="../tags/tag241.xml"/><Relationship Id="rId12" Type="http://schemas.openxmlformats.org/officeDocument/2006/relationships/image" Target="../media/image55.png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image" Target="../media/image56.gif"/><Relationship Id="rId5" Type="http://schemas.openxmlformats.org/officeDocument/2006/relationships/tags" Target="../tags/tag23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38.xml"/><Relationship Id="rId9" Type="http://schemas.openxmlformats.org/officeDocument/2006/relationships/tags" Target="../tags/tag24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12" Type="http://schemas.openxmlformats.org/officeDocument/2006/relationships/image" Target="../media/image55.png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image" Target="../media/image56.gif"/><Relationship Id="rId5" Type="http://schemas.openxmlformats.org/officeDocument/2006/relationships/tags" Target="../tags/tag24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47.xml"/><Relationship Id="rId9" Type="http://schemas.openxmlformats.org/officeDocument/2006/relationships/tags" Target="../tags/tag25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3" Type="http://schemas.openxmlformats.org/officeDocument/2006/relationships/tags" Target="../tags/tag255.xml"/><Relationship Id="rId7" Type="http://schemas.openxmlformats.org/officeDocument/2006/relationships/tags" Target="../tags/tag259.xml"/><Relationship Id="rId12" Type="http://schemas.openxmlformats.org/officeDocument/2006/relationships/image" Target="../media/image55.png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image" Target="../media/image56.gif"/><Relationship Id="rId5" Type="http://schemas.openxmlformats.org/officeDocument/2006/relationships/tags" Target="../tags/tag25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56.xml"/><Relationship Id="rId9" Type="http://schemas.openxmlformats.org/officeDocument/2006/relationships/tags" Target="../tags/tag26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69.xml"/><Relationship Id="rId3" Type="http://schemas.openxmlformats.org/officeDocument/2006/relationships/tags" Target="../tags/tag264.xml"/><Relationship Id="rId7" Type="http://schemas.openxmlformats.org/officeDocument/2006/relationships/tags" Target="../tags/tag268.xml"/><Relationship Id="rId12" Type="http://schemas.openxmlformats.org/officeDocument/2006/relationships/image" Target="../media/image55.png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image" Target="../media/image56.gif"/><Relationship Id="rId5" Type="http://schemas.openxmlformats.org/officeDocument/2006/relationships/tags" Target="../tags/tag26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65.xml"/><Relationship Id="rId9" Type="http://schemas.openxmlformats.org/officeDocument/2006/relationships/tags" Target="../tags/tag27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73.xml"/><Relationship Id="rId7" Type="http://schemas.openxmlformats.org/officeDocument/2006/relationships/tags" Target="../tags/tag277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image" Target="../media/image59.png"/><Relationship Id="rId5" Type="http://schemas.openxmlformats.org/officeDocument/2006/relationships/tags" Target="../tags/tag275.xml"/><Relationship Id="rId10" Type="http://schemas.openxmlformats.org/officeDocument/2006/relationships/image" Target="../media/image58.png"/><Relationship Id="rId4" Type="http://schemas.openxmlformats.org/officeDocument/2006/relationships/tags" Target="../tags/tag274.xml"/><Relationship Id="rId9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18" Type="http://schemas.openxmlformats.org/officeDocument/2006/relationships/image" Target="../media/image12.png"/><Relationship Id="rId3" Type="http://schemas.openxmlformats.org/officeDocument/2006/relationships/tags" Target="../tags/tag280.xml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79.xml"/><Relationship Id="rId16" Type="http://schemas.openxmlformats.org/officeDocument/2006/relationships/tags" Target="../tags/tag293.xml"/><Relationship Id="rId20" Type="http://schemas.openxmlformats.org/officeDocument/2006/relationships/image" Target="../media/image14.png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5" Type="http://schemas.openxmlformats.org/officeDocument/2006/relationships/tags" Target="../tags/tag282.xml"/><Relationship Id="rId15" Type="http://schemas.openxmlformats.org/officeDocument/2006/relationships/tags" Target="../tags/tag292.xml"/><Relationship Id="rId10" Type="http://schemas.openxmlformats.org/officeDocument/2006/relationships/tags" Target="../tags/tag287.xml"/><Relationship Id="rId19" Type="http://schemas.openxmlformats.org/officeDocument/2006/relationships/image" Target="../media/image13.svg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tags" Target="../tags/tag29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01.xml"/><Relationship Id="rId13" Type="http://schemas.openxmlformats.org/officeDocument/2006/relationships/image" Target="../media/image63.svg"/><Relationship Id="rId3" Type="http://schemas.openxmlformats.org/officeDocument/2006/relationships/tags" Target="../tags/tag296.xml"/><Relationship Id="rId7" Type="http://schemas.openxmlformats.org/officeDocument/2006/relationships/tags" Target="../tags/tag300.xml"/><Relationship Id="rId12" Type="http://schemas.openxmlformats.org/officeDocument/2006/relationships/image" Target="../media/image62.png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image" Target="../media/image61.svg"/><Relationship Id="rId5" Type="http://schemas.openxmlformats.org/officeDocument/2006/relationships/tags" Target="../tags/tag298.xml"/><Relationship Id="rId10" Type="http://schemas.openxmlformats.org/officeDocument/2006/relationships/image" Target="../media/image60.png"/><Relationship Id="rId4" Type="http://schemas.openxmlformats.org/officeDocument/2006/relationships/tags" Target="../tags/tag297.xml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9.sv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8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5.svg"/><Relationship Id="rId5" Type="http://schemas.openxmlformats.org/officeDocument/2006/relationships/tags" Target="../tags/tag24.xml"/><Relationship Id="rId10" Type="http://schemas.openxmlformats.org/officeDocument/2006/relationships/image" Target="../media/image4.png"/><Relationship Id="rId4" Type="http://schemas.openxmlformats.org/officeDocument/2006/relationships/tags" Target="../tags/tag23.xml"/><Relationship Id="rId9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09.xml"/><Relationship Id="rId13" Type="http://schemas.openxmlformats.org/officeDocument/2006/relationships/image" Target="../media/image63.svg"/><Relationship Id="rId3" Type="http://schemas.openxmlformats.org/officeDocument/2006/relationships/tags" Target="../tags/tag304.xml"/><Relationship Id="rId7" Type="http://schemas.openxmlformats.org/officeDocument/2006/relationships/tags" Target="../tags/tag308.xml"/><Relationship Id="rId12" Type="http://schemas.openxmlformats.org/officeDocument/2006/relationships/image" Target="../media/image62.png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11" Type="http://schemas.openxmlformats.org/officeDocument/2006/relationships/image" Target="../media/image61.svg"/><Relationship Id="rId5" Type="http://schemas.openxmlformats.org/officeDocument/2006/relationships/tags" Target="../tags/tag306.xml"/><Relationship Id="rId10" Type="http://schemas.openxmlformats.org/officeDocument/2006/relationships/image" Target="../media/image60.png"/><Relationship Id="rId4" Type="http://schemas.openxmlformats.org/officeDocument/2006/relationships/tags" Target="../tags/tag305.xml"/><Relationship Id="rId9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17.xml"/><Relationship Id="rId13" Type="http://schemas.openxmlformats.org/officeDocument/2006/relationships/image" Target="../media/image60.png"/><Relationship Id="rId3" Type="http://schemas.openxmlformats.org/officeDocument/2006/relationships/tags" Target="../tags/tag312.xml"/><Relationship Id="rId7" Type="http://schemas.openxmlformats.org/officeDocument/2006/relationships/tags" Target="../tags/tag316.xml"/><Relationship Id="rId12" Type="http://schemas.openxmlformats.org/officeDocument/2006/relationships/image" Target="../media/image63.svg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image" Target="../media/image62.png"/><Relationship Id="rId5" Type="http://schemas.openxmlformats.org/officeDocument/2006/relationships/tags" Target="../tags/tag31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13.xml"/><Relationship Id="rId9" Type="http://schemas.openxmlformats.org/officeDocument/2006/relationships/tags" Target="../tags/tag318.xml"/><Relationship Id="rId14" Type="http://schemas.openxmlformats.org/officeDocument/2006/relationships/image" Target="../media/image6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26.xml"/><Relationship Id="rId13" Type="http://schemas.openxmlformats.org/officeDocument/2006/relationships/tags" Target="../tags/tag331.xml"/><Relationship Id="rId18" Type="http://schemas.openxmlformats.org/officeDocument/2006/relationships/image" Target="../media/image12.png"/><Relationship Id="rId3" Type="http://schemas.openxmlformats.org/officeDocument/2006/relationships/tags" Target="../tags/tag321.xml"/><Relationship Id="rId7" Type="http://schemas.openxmlformats.org/officeDocument/2006/relationships/tags" Target="../tags/tag325.xml"/><Relationship Id="rId12" Type="http://schemas.openxmlformats.org/officeDocument/2006/relationships/tags" Target="../tags/tag330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20.xml"/><Relationship Id="rId16" Type="http://schemas.openxmlformats.org/officeDocument/2006/relationships/tags" Target="../tags/tag334.xml"/><Relationship Id="rId20" Type="http://schemas.openxmlformats.org/officeDocument/2006/relationships/image" Target="../media/image14.png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1" Type="http://schemas.openxmlformats.org/officeDocument/2006/relationships/tags" Target="../tags/tag329.xml"/><Relationship Id="rId5" Type="http://schemas.openxmlformats.org/officeDocument/2006/relationships/tags" Target="../tags/tag323.xml"/><Relationship Id="rId15" Type="http://schemas.openxmlformats.org/officeDocument/2006/relationships/tags" Target="../tags/tag333.xml"/><Relationship Id="rId10" Type="http://schemas.openxmlformats.org/officeDocument/2006/relationships/tags" Target="../tags/tag328.xml"/><Relationship Id="rId19" Type="http://schemas.openxmlformats.org/officeDocument/2006/relationships/image" Target="../media/image13.svg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tags" Target="../tags/tag3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37.xml"/><Relationship Id="rId7" Type="http://schemas.openxmlformats.org/officeDocument/2006/relationships/tags" Target="../tags/tag341.xml"/><Relationship Id="rId12" Type="http://schemas.openxmlformats.org/officeDocument/2006/relationships/image" Target="../media/image67.svg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tags" Target="../tags/tag340.xml"/><Relationship Id="rId11" Type="http://schemas.openxmlformats.org/officeDocument/2006/relationships/image" Target="../media/image66.png"/><Relationship Id="rId5" Type="http://schemas.openxmlformats.org/officeDocument/2006/relationships/tags" Target="../tags/tag339.xml"/><Relationship Id="rId10" Type="http://schemas.openxmlformats.org/officeDocument/2006/relationships/image" Target="../media/image65.svg"/><Relationship Id="rId4" Type="http://schemas.openxmlformats.org/officeDocument/2006/relationships/tags" Target="../tags/tag338.xml"/><Relationship Id="rId9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13" Type="http://schemas.openxmlformats.org/officeDocument/2006/relationships/image" Target="../media/image69.png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12" Type="http://schemas.openxmlformats.org/officeDocument/2006/relationships/image" Target="../media/image68.gif"/><Relationship Id="rId2" Type="http://schemas.openxmlformats.org/officeDocument/2006/relationships/tags" Target="../tags/tag343.xml"/><Relationship Id="rId16" Type="http://schemas.openxmlformats.org/officeDocument/2006/relationships/image" Target="../media/image65.svg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46.xml"/><Relationship Id="rId15" Type="http://schemas.openxmlformats.org/officeDocument/2006/relationships/image" Target="../media/image64.png"/><Relationship Id="rId10" Type="http://schemas.openxmlformats.org/officeDocument/2006/relationships/tags" Target="../tags/tag351.xml"/><Relationship Id="rId4" Type="http://schemas.openxmlformats.org/officeDocument/2006/relationships/tags" Target="../tags/tag345.xml"/><Relationship Id="rId9" Type="http://schemas.openxmlformats.org/officeDocument/2006/relationships/tags" Target="../tags/tag350.xml"/><Relationship Id="rId14" Type="http://schemas.openxmlformats.org/officeDocument/2006/relationships/image" Target="../media/image70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59.xml"/><Relationship Id="rId13" Type="http://schemas.openxmlformats.org/officeDocument/2006/relationships/image" Target="../media/image65.svg"/><Relationship Id="rId3" Type="http://schemas.openxmlformats.org/officeDocument/2006/relationships/tags" Target="../tags/tag354.xml"/><Relationship Id="rId7" Type="http://schemas.openxmlformats.org/officeDocument/2006/relationships/tags" Target="../tags/tag358.xml"/><Relationship Id="rId12" Type="http://schemas.openxmlformats.org/officeDocument/2006/relationships/image" Target="../media/image64.png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11" Type="http://schemas.openxmlformats.org/officeDocument/2006/relationships/image" Target="../media/image72.svg"/><Relationship Id="rId5" Type="http://schemas.openxmlformats.org/officeDocument/2006/relationships/tags" Target="../tags/tag356.xml"/><Relationship Id="rId10" Type="http://schemas.openxmlformats.org/officeDocument/2006/relationships/image" Target="../media/image71.png"/><Relationship Id="rId4" Type="http://schemas.openxmlformats.org/officeDocument/2006/relationships/tags" Target="../tags/tag355.xml"/><Relationship Id="rId9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tags" Target="../tags/tag372.xml"/><Relationship Id="rId18" Type="http://schemas.openxmlformats.org/officeDocument/2006/relationships/image" Target="../media/image12.png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12" Type="http://schemas.openxmlformats.org/officeDocument/2006/relationships/tags" Target="../tags/tag371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61.xml"/><Relationship Id="rId16" Type="http://schemas.openxmlformats.org/officeDocument/2006/relationships/tags" Target="../tags/tag375.xml"/><Relationship Id="rId20" Type="http://schemas.openxmlformats.org/officeDocument/2006/relationships/image" Target="../media/image14.png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tags" Target="../tags/tag370.xml"/><Relationship Id="rId5" Type="http://schemas.openxmlformats.org/officeDocument/2006/relationships/tags" Target="../tags/tag364.xml"/><Relationship Id="rId15" Type="http://schemas.openxmlformats.org/officeDocument/2006/relationships/tags" Target="../tags/tag374.xml"/><Relationship Id="rId10" Type="http://schemas.openxmlformats.org/officeDocument/2006/relationships/tags" Target="../tags/tag369.xml"/><Relationship Id="rId19" Type="http://schemas.openxmlformats.org/officeDocument/2006/relationships/image" Target="../media/image13.svg"/><Relationship Id="rId4" Type="http://schemas.openxmlformats.org/officeDocument/2006/relationships/tags" Target="../tags/tag363.xml"/><Relationship Id="rId9" Type="http://schemas.openxmlformats.org/officeDocument/2006/relationships/tags" Target="../tags/tag368.xml"/><Relationship Id="rId14" Type="http://schemas.openxmlformats.org/officeDocument/2006/relationships/tags" Target="../tags/tag37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78.xml"/><Relationship Id="rId7" Type="http://schemas.openxmlformats.org/officeDocument/2006/relationships/tags" Target="../tags/tag382.xml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11" Type="http://schemas.openxmlformats.org/officeDocument/2006/relationships/image" Target="../media/image75.jpeg"/><Relationship Id="rId5" Type="http://schemas.openxmlformats.org/officeDocument/2006/relationships/tags" Target="../tags/tag380.xml"/><Relationship Id="rId10" Type="http://schemas.openxmlformats.org/officeDocument/2006/relationships/image" Target="../media/image74.svg"/><Relationship Id="rId4" Type="http://schemas.openxmlformats.org/officeDocument/2006/relationships/tags" Target="../tags/tag379.xml"/><Relationship Id="rId9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13" Type="http://schemas.openxmlformats.org/officeDocument/2006/relationships/image" Target="../media/image77.png"/><Relationship Id="rId3" Type="http://schemas.openxmlformats.org/officeDocument/2006/relationships/tags" Target="../tags/tag385.xml"/><Relationship Id="rId7" Type="http://schemas.openxmlformats.org/officeDocument/2006/relationships/tags" Target="../tags/tag389.xml"/><Relationship Id="rId12" Type="http://schemas.openxmlformats.org/officeDocument/2006/relationships/image" Target="../media/image74.svg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image" Target="../media/image73.png"/><Relationship Id="rId5" Type="http://schemas.openxmlformats.org/officeDocument/2006/relationships/tags" Target="../tags/tag387.xml"/><Relationship Id="rId10" Type="http://schemas.openxmlformats.org/officeDocument/2006/relationships/image" Target="../media/image76.jpeg"/><Relationship Id="rId4" Type="http://schemas.openxmlformats.org/officeDocument/2006/relationships/tags" Target="../tags/tag38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98.xml"/><Relationship Id="rId13" Type="http://schemas.openxmlformats.org/officeDocument/2006/relationships/image" Target="../media/image80.png"/><Relationship Id="rId3" Type="http://schemas.openxmlformats.org/officeDocument/2006/relationships/tags" Target="../tags/tag393.xml"/><Relationship Id="rId7" Type="http://schemas.openxmlformats.org/officeDocument/2006/relationships/tags" Target="../tags/tag397.xml"/><Relationship Id="rId12" Type="http://schemas.openxmlformats.org/officeDocument/2006/relationships/image" Target="../media/image74.svg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11" Type="http://schemas.openxmlformats.org/officeDocument/2006/relationships/image" Target="../media/image73.png"/><Relationship Id="rId5" Type="http://schemas.openxmlformats.org/officeDocument/2006/relationships/tags" Target="../tags/tag395.xml"/><Relationship Id="rId10" Type="http://schemas.openxmlformats.org/officeDocument/2006/relationships/image" Target="../media/image79.png"/><Relationship Id="rId4" Type="http://schemas.openxmlformats.org/officeDocument/2006/relationships/tags" Target="../tags/tag394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06.xml"/><Relationship Id="rId13" Type="http://schemas.openxmlformats.org/officeDocument/2006/relationships/image" Target="../media/image82.svg"/><Relationship Id="rId3" Type="http://schemas.openxmlformats.org/officeDocument/2006/relationships/tags" Target="../tags/tag401.xml"/><Relationship Id="rId7" Type="http://schemas.openxmlformats.org/officeDocument/2006/relationships/tags" Target="../tags/tag405.xml"/><Relationship Id="rId12" Type="http://schemas.openxmlformats.org/officeDocument/2006/relationships/image" Target="../media/image81.png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1" Type="http://schemas.openxmlformats.org/officeDocument/2006/relationships/image" Target="../media/image74.svg"/><Relationship Id="rId5" Type="http://schemas.openxmlformats.org/officeDocument/2006/relationships/tags" Target="../tags/tag403.xml"/><Relationship Id="rId10" Type="http://schemas.openxmlformats.org/officeDocument/2006/relationships/image" Target="../media/image73.png"/><Relationship Id="rId4" Type="http://schemas.openxmlformats.org/officeDocument/2006/relationships/tags" Target="../tags/tag40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14.xml"/><Relationship Id="rId13" Type="http://schemas.openxmlformats.org/officeDocument/2006/relationships/image" Target="../media/image84.png"/><Relationship Id="rId3" Type="http://schemas.openxmlformats.org/officeDocument/2006/relationships/tags" Target="../tags/tag409.xml"/><Relationship Id="rId7" Type="http://schemas.openxmlformats.org/officeDocument/2006/relationships/tags" Target="../tags/tag413.xml"/><Relationship Id="rId12" Type="http://schemas.openxmlformats.org/officeDocument/2006/relationships/image" Target="../media/image74.svg"/><Relationship Id="rId2" Type="http://schemas.openxmlformats.org/officeDocument/2006/relationships/tags" Target="../tags/tag408.xml"/><Relationship Id="rId16" Type="http://schemas.openxmlformats.org/officeDocument/2006/relationships/image" Target="../media/image87.svg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image" Target="../media/image73.png"/><Relationship Id="rId5" Type="http://schemas.openxmlformats.org/officeDocument/2006/relationships/tags" Target="../tags/tag411.xml"/><Relationship Id="rId15" Type="http://schemas.openxmlformats.org/officeDocument/2006/relationships/image" Target="../media/image86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image" Target="../media/image85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41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5" Type="http://schemas.openxmlformats.org/officeDocument/2006/relationships/tags" Target="../tags/tag420.xml"/><Relationship Id="rId10" Type="http://schemas.openxmlformats.org/officeDocument/2006/relationships/hyperlink" Target="mailto:dalpe@afeas.qc.ca" TargetMode="External"/><Relationship Id="rId4" Type="http://schemas.openxmlformats.org/officeDocument/2006/relationships/tags" Target="../tags/tag419.xml"/><Relationship Id="rId9" Type="http://schemas.openxmlformats.org/officeDocument/2006/relationships/image" Target="../media/image74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24.xml"/><Relationship Id="rId7" Type="http://schemas.openxmlformats.org/officeDocument/2006/relationships/tags" Target="../tags/tag428.xml"/><Relationship Id="rId12" Type="http://schemas.openxmlformats.org/officeDocument/2006/relationships/image" Target="../media/image85.svg"/><Relationship Id="rId2" Type="http://schemas.openxmlformats.org/officeDocument/2006/relationships/tags" Target="../tags/tag423.xml"/><Relationship Id="rId1" Type="http://schemas.openxmlformats.org/officeDocument/2006/relationships/tags" Target="../tags/tag422.xml"/><Relationship Id="rId6" Type="http://schemas.openxmlformats.org/officeDocument/2006/relationships/tags" Target="../tags/tag427.xml"/><Relationship Id="rId11" Type="http://schemas.openxmlformats.org/officeDocument/2006/relationships/image" Target="../media/image84.png"/><Relationship Id="rId5" Type="http://schemas.openxmlformats.org/officeDocument/2006/relationships/tags" Target="../tags/tag426.xml"/><Relationship Id="rId10" Type="http://schemas.openxmlformats.org/officeDocument/2006/relationships/image" Target="../media/image74.svg"/><Relationship Id="rId4" Type="http://schemas.openxmlformats.org/officeDocument/2006/relationships/tags" Target="../tags/tag425.xml"/><Relationship Id="rId9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31.xml"/><Relationship Id="rId7" Type="http://schemas.openxmlformats.org/officeDocument/2006/relationships/tags" Target="../tags/tag435.xml"/><Relationship Id="rId12" Type="http://schemas.openxmlformats.org/officeDocument/2006/relationships/image" Target="../media/image85.svg"/><Relationship Id="rId2" Type="http://schemas.openxmlformats.org/officeDocument/2006/relationships/tags" Target="../tags/tag430.xml"/><Relationship Id="rId1" Type="http://schemas.openxmlformats.org/officeDocument/2006/relationships/tags" Target="../tags/tag429.xml"/><Relationship Id="rId6" Type="http://schemas.openxmlformats.org/officeDocument/2006/relationships/tags" Target="../tags/tag434.xml"/><Relationship Id="rId11" Type="http://schemas.openxmlformats.org/officeDocument/2006/relationships/image" Target="../media/image84.png"/><Relationship Id="rId5" Type="http://schemas.openxmlformats.org/officeDocument/2006/relationships/tags" Target="../tags/tag433.xml"/><Relationship Id="rId10" Type="http://schemas.openxmlformats.org/officeDocument/2006/relationships/image" Target="../media/image74.svg"/><Relationship Id="rId4" Type="http://schemas.openxmlformats.org/officeDocument/2006/relationships/tags" Target="../tags/tag432.xml"/><Relationship Id="rId9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43.xml"/><Relationship Id="rId13" Type="http://schemas.openxmlformats.org/officeDocument/2006/relationships/image" Target="../media/image73.png"/><Relationship Id="rId18" Type="http://schemas.openxmlformats.org/officeDocument/2006/relationships/image" Target="../media/image87.svg"/><Relationship Id="rId3" Type="http://schemas.openxmlformats.org/officeDocument/2006/relationships/tags" Target="../tags/tag438.xml"/><Relationship Id="rId7" Type="http://schemas.openxmlformats.org/officeDocument/2006/relationships/tags" Target="../tags/tag442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86.png"/><Relationship Id="rId2" Type="http://schemas.openxmlformats.org/officeDocument/2006/relationships/tags" Target="../tags/tag437.xml"/><Relationship Id="rId16" Type="http://schemas.openxmlformats.org/officeDocument/2006/relationships/image" Target="../media/image89.svg"/><Relationship Id="rId20" Type="http://schemas.openxmlformats.org/officeDocument/2006/relationships/image" Target="../media/image91.svg"/><Relationship Id="rId1" Type="http://schemas.openxmlformats.org/officeDocument/2006/relationships/tags" Target="../tags/tag436.xml"/><Relationship Id="rId6" Type="http://schemas.openxmlformats.org/officeDocument/2006/relationships/tags" Target="../tags/tag441.xml"/><Relationship Id="rId11" Type="http://schemas.openxmlformats.org/officeDocument/2006/relationships/tags" Target="../tags/tag446.xml"/><Relationship Id="rId5" Type="http://schemas.openxmlformats.org/officeDocument/2006/relationships/tags" Target="../tags/tag440.xml"/><Relationship Id="rId15" Type="http://schemas.openxmlformats.org/officeDocument/2006/relationships/image" Target="../media/image88.png"/><Relationship Id="rId10" Type="http://schemas.openxmlformats.org/officeDocument/2006/relationships/tags" Target="../tags/tag445.xml"/><Relationship Id="rId19" Type="http://schemas.openxmlformats.org/officeDocument/2006/relationships/image" Target="../media/image90.png"/><Relationship Id="rId4" Type="http://schemas.openxmlformats.org/officeDocument/2006/relationships/tags" Target="../tags/tag439.xml"/><Relationship Id="rId9" Type="http://schemas.openxmlformats.org/officeDocument/2006/relationships/tags" Target="../tags/tag444.xml"/><Relationship Id="rId14" Type="http://schemas.openxmlformats.org/officeDocument/2006/relationships/image" Target="../media/image74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54.xml"/><Relationship Id="rId13" Type="http://schemas.openxmlformats.org/officeDocument/2006/relationships/tags" Target="../tags/tag459.xml"/><Relationship Id="rId18" Type="http://schemas.openxmlformats.org/officeDocument/2006/relationships/image" Target="../media/image12.png"/><Relationship Id="rId3" Type="http://schemas.openxmlformats.org/officeDocument/2006/relationships/tags" Target="../tags/tag449.xml"/><Relationship Id="rId7" Type="http://schemas.openxmlformats.org/officeDocument/2006/relationships/tags" Target="../tags/tag453.xml"/><Relationship Id="rId12" Type="http://schemas.openxmlformats.org/officeDocument/2006/relationships/tags" Target="../tags/tag458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448.xml"/><Relationship Id="rId16" Type="http://schemas.openxmlformats.org/officeDocument/2006/relationships/tags" Target="../tags/tag462.xml"/><Relationship Id="rId20" Type="http://schemas.openxmlformats.org/officeDocument/2006/relationships/image" Target="../media/image14.png"/><Relationship Id="rId1" Type="http://schemas.openxmlformats.org/officeDocument/2006/relationships/tags" Target="../tags/tag447.xml"/><Relationship Id="rId6" Type="http://schemas.openxmlformats.org/officeDocument/2006/relationships/tags" Target="../tags/tag452.xml"/><Relationship Id="rId11" Type="http://schemas.openxmlformats.org/officeDocument/2006/relationships/tags" Target="../tags/tag457.xml"/><Relationship Id="rId5" Type="http://schemas.openxmlformats.org/officeDocument/2006/relationships/tags" Target="../tags/tag451.xml"/><Relationship Id="rId15" Type="http://schemas.openxmlformats.org/officeDocument/2006/relationships/tags" Target="../tags/tag461.xml"/><Relationship Id="rId10" Type="http://schemas.openxmlformats.org/officeDocument/2006/relationships/tags" Target="../tags/tag456.xml"/><Relationship Id="rId19" Type="http://schemas.openxmlformats.org/officeDocument/2006/relationships/image" Target="../media/image13.svg"/><Relationship Id="rId4" Type="http://schemas.openxmlformats.org/officeDocument/2006/relationships/tags" Target="../tags/tag450.xml"/><Relationship Id="rId9" Type="http://schemas.openxmlformats.org/officeDocument/2006/relationships/tags" Target="../tags/tag455.xml"/><Relationship Id="rId14" Type="http://schemas.openxmlformats.org/officeDocument/2006/relationships/tags" Target="../tags/tag46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65.xml"/><Relationship Id="rId7" Type="http://schemas.openxmlformats.org/officeDocument/2006/relationships/tags" Target="../tags/tag469.xml"/><Relationship Id="rId12" Type="http://schemas.openxmlformats.org/officeDocument/2006/relationships/image" Target="../media/image95.svg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6" Type="http://schemas.openxmlformats.org/officeDocument/2006/relationships/tags" Target="../tags/tag468.xml"/><Relationship Id="rId11" Type="http://schemas.openxmlformats.org/officeDocument/2006/relationships/image" Target="../media/image94.png"/><Relationship Id="rId5" Type="http://schemas.openxmlformats.org/officeDocument/2006/relationships/tags" Target="../tags/tag467.xml"/><Relationship Id="rId10" Type="http://schemas.openxmlformats.org/officeDocument/2006/relationships/image" Target="../media/image93.svg"/><Relationship Id="rId4" Type="http://schemas.openxmlformats.org/officeDocument/2006/relationships/tags" Target="../tags/tag466.xml"/><Relationship Id="rId9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72.xml"/><Relationship Id="rId7" Type="http://schemas.openxmlformats.org/officeDocument/2006/relationships/tags" Target="../tags/tag476.xml"/><Relationship Id="rId12" Type="http://schemas.openxmlformats.org/officeDocument/2006/relationships/image" Target="../media/image95.svg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6" Type="http://schemas.openxmlformats.org/officeDocument/2006/relationships/tags" Target="../tags/tag475.xml"/><Relationship Id="rId11" Type="http://schemas.openxmlformats.org/officeDocument/2006/relationships/image" Target="../media/image94.png"/><Relationship Id="rId5" Type="http://schemas.openxmlformats.org/officeDocument/2006/relationships/tags" Target="../tags/tag474.xml"/><Relationship Id="rId10" Type="http://schemas.openxmlformats.org/officeDocument/2006/relationships/image" Target="../media/image93.svg"/><Relationship Id="rId4" Type="http://schemas.openxmlformats.org/officeDocument/2006/relationships/tags" Target="../tags/tag473.xml"/><Relationship Id="rId9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79.xml"/><Relationship Id="rId7" Type="http://schemas.openxmlformats.org/officeDocument/2006/relationships/tags" Target="../tags/tag483.xml"/><Relationship Id="rId12" Type="http://schemas.openxmlformats.org/officeDocument/2006/relationships/image" Target="../media/image95.svg"/><Relationship Id="rId2" Type="http://schemas.openxmlformats.org/officeDocument/2006/relationships/tags" Target="../tags/tag478.xml"/><Relationship Id="rId1" Type="http://schemas.openxmlformats.org/officeDocument/2006/relationships/tags" Target="../tags/tag477.xml"/><Relationship Id="rId6" Type="http://schemas.openxmlformats.org/officeDocument/2006/relationships/tags" Target="../tags/tag482.xml"/><Relationship Id="rId11" Type="http://schemas.openxmlformats.org/officeDocument/2006/relationships/image" Target="../media/image94.png"/><Relationship Id="rId5" Type="http://schemas.openxmlformats.org/officeDocument/2006/relationships/tags" Target="../tags/tag481.xml"/><Relationship Id="rId10" Type="http://schemas.openxmlformats.org/officeDocument/2006/relationships/image" Target="../media/image93.svg"/><Relationship Id="rId4" Type="http://schemas.openxmlformats.org/officeDocument/2006/relationships/tags" Target="../tags/tag480.xml"/><Relationship Id="rId9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image" Target="../media/image12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image" Target="../media/image14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10" Type="http://schemas.openxmlformats.org/officeDocument/2006/relationships/tags" Target="../tags/tag42.xml"/><Relationship Id="rId19" Type="http://schemas.openxmlformats.org/officeDocument/2006/relationships/image" Target="../media/image13.sv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86.xml"/><Relationship Id="rId7" Type="http://schemas.openxmlformats.org/officeDocument/2006/relationships/tags" Target="../tags/tag490.xml"/><Relationship Id="rId12" Type="http://schemas.openxmlformats.org/officeDocument/2006/relationships/image" Target="../media/image95.svg"/><Relationship Id="rId2" Type="http://schemas.openxmlformats.org/officeDocument/2006/relationships/tags" Target="../tags/tag485.xml"/><Relationship Id="rId1" Type="http://schemas.openxmlformats.org/officeDocument/2006/relationships/tags" Target="../tags/tag484.xml"/><Relationship Id="rId6" Type="http://schemas.openxmlformats.org/officeDocument/2006/relationships/tags" Target="../tags/tag489.xml"/><Relationship Id="rId11" Type="http://schemas.openxmlformats.org/officeDocument/2006/relationships/image" Target="../media/image94.png"/><Relationship Id="rId5" Type="http://schemas.openxmlformats.org/officeDocument/2006/relationships/tags" Target="../tags/tag488.xml"/><Relationship Id="rId10" Type="http://schemas.openxmlformats.org/officeDocument/2006/relationships/image" Target="../media/image93.svg"/><Relationship Id="rId4" Type="http://schemas.openxmlformats.org/officeDocument/2006/relationships/tags" Target="../tags/tag487.xml"/><Relationship Id="rId9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498.xml"/><Relationship Id="rId13" Type="http://schemas.openxmlformats.org/officeDocument/2006/relationships/tags" Target="../tags/tag503.xml"/><Relationship Id="rId18" Type="http://schemas.openxmlformats.org/officeDocument/2006/relationships/image" Target="../media/image12.png"/><Relationship Id="rId3" Type="http://schemas.openxmlformats.org/officeDocument/2006/relationships/tags" Target="../tags/tag493.xml"/><Relationship Id="rId7" Type="http://schemas.openxmlformats.org/officeDocument/2006/relationships/tags" Target="../tags/tag497.xml"/><Relationship Id="rId12" Type="http://schemas.openxmlformats.org/officeDocument/2006/relationships/tags" Target="../tags/tag502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492.xml"/><Relationship Id="rId16" Type="http://schemas.openxmlformats.org/officeDocument/2006/relationships/tags" Target="../tags/tag506.xml"/><Relationship Id="rId20" Type="http://schemas.openxmlformats.org/officeDocument/2006/relationships/image" Target="../media/image14.png"/><Relationship Id="rId1" Type="http://schemas.openxmlformats.org/officeDocument/2006/relationships/tags" Target="../tags/tag491.xml"/><Relationship Id="rId6" Type="http://schemas.openxmlformats.org/officeDocument/2006/relationships/tags" Target="../tags/tag496.xml"/><Relationship Id="rId11" Type="http://schemas.openxmlformats.org/officeDocument/2006/relationships/tags" Target="../tags/tag501.xml"/><Relationship Id="rId5" Type="http://schemas.openxmlformats.org/officeDocument/2006/relationships/tags" Target="../tags/tag495.xml"/><Relationship Id="rId15" Type="http://schemas.openxmlformats.org/officeDocument/2006/relationships/tags" Target="../tags/tag505.xml"/><Relationship Id="rId10" Type="http://schemas.openxmlformats.org/officeDocument/2006/relationships/tags" Target="../tags/tag500.xml"/><Relationship Id="rId19" Type="http://schemas.openxmlformats.org/officeDocument/2006/relationships/image" Target="../media/image13.svg"/><Relationship Id="rId4" Type="http://schemas.openxmlformats.org/officeDocument/2006/relationships/tags" Target="../tags/tag494.xml"/><Relationship Id="rId9" Type="http://schemas.openxmlformats.org/officeDocument/2006/relationships/tags" Target="../tags/tag499.xml"/><Relationship Id="rId14" Type="http://schemas.openxmlformats.org/officeDocument/2006/relationships/tags" Target="../tags/tag50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50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6" Type="http://schemas.openxmlformats.org/officeDocument/2006/relationships/tags" Target="../tags/tag512.xml"/><Relationship Id="rId5" Type="http://schemas.openxmlformats.org/officeDocument/2006/relationships/tags" Target="../tags/tag511.xml"/><Relationship Id="rId4" Type="http://schemas.openxmlformats.org/officeDocument/2006/relationships/tags" Target="../tags/tag510.xml"/><Relationship Id="rId9" Type="http://schemas.openxmlformats.org/officeDocument/2006/relationships/image" Target="../media/image97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20.xml"/><Relationship Id="rId3" Type="http://schemas.openxmlformats.org/officeDocument/2006/relationships/tags" Target="../tags/tag515.xml"/><Relationship Id="rId7" Type="http://schemas.openxmlformats.org/officeDocument/2006/relationships/tags" Target="../tags/tag519.xml"/><Relationship Id="rId2" Type="http://schemas.openxmlformats.org/officeDocument/2006/relationships/tags" Target="../tags/tag514.xml"/><Relationship Id="rId1" Type="http://schemas.openxmlformats.org/officeDocument/2006/relationships/tags" Target="../tags/tag513.xml"/><Relationship Id="rId6" Type="http://schemas.openxmlformats.org/officeDocument/2006/relationships/tags" Target="../tags/tag518.xml"/><Relationship Id="rId11" Type="http://schemas.openxmlformats.org/officeDocument/2006/relationships/image" Target="../media/image99.png"/><Relationship Id="rId5" Type="http://schemas.openxmlformats.org/officeDocument/2006/relationships/tags" Target="../tags/tag517.xml"/><Relationship Id="rId10" Type="http://schemas.openxmlformats.org/officeDocument/2006/relationships/image" Target="../media/image98.png"/><Relationship Id="rId4" Type="http://schemas.openxmlformats.org/officeDocument/2006/relationships/tags" Target="../tags/tag516.xml"/><Relationship Id="rId9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528.xml"/><Relationship Id="rId13" Type="http://schemas.openxmlformats.org/officeDocument/2006/relationships/image" Target="../media/image98.png"/><Relationship Id="rId3" Type="http://schemas.openxmlformats.org/officeDocument/2006/relationships/tags" Target="../tags/tag523.xml"/><Relationship Id="rId7" Type="http://schemas.openxmlformats.org/officeDocument/2006/relationships/tags" Target="../tags/tag527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522.xml"/><Relationship Id="rId16" Type="http://schemas.openxmlformats.org/officeDocument/2006/relationships/image" Target="../media/image102.png"/><Relationship Id="rId1" Type="http://schemas.openxmlformats.org/officeDocument/2006/relationships/tags" Target="../tags/tag521.xml"/><Relationship Id="rId6" Type="http://schemas.openxmlformats.org/officeDocument/2006/relationships/tags" Target="../tags/tag526.xml"/><Relationship Id="rId11" Type="http://schemas.openxmlformats.org/officeDocument/2006/relationships/tags" Target="../tags/tag531.xml"/><Relationship Id="rId5" Type="http://schemas.openxmlformats.org/officeDocument/2006/relationships/tags" Target="../tags/tag525.xml"/><Relationship Id="rId15" Type="http://schemas.openxmlformats.org/officeDocument/2006/relationships/image" Target="../media/image101.png"/><Relationship Id="rId10" Type="http://schemas.openxmlformats.org/officeDocument/2006/relationships/tags" Target="../tags/tag530.xml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539.xml"/><Relationship Id="rId13" Type="http://schemas.openxmlformats.org/officeDocument/2006/relationships/image" Target="../media/image2.jpeg"/><Relationship Id="rId3" Type="http://schemas.openxmlformats.org/officeDocument/2006/relationships/tags" Target="../tags/tag534.xml"/><Relationship Id="rId7" Type="http://schemas.openxmlformats.org/officeDocument/2006/relationships/tags" Target="../tags/tag538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tags" Target="../tags/tag533.xml"/><Relationship Id="rId16" Type="http://schemas.openxmlformats.org/officeDocument/2006/relationships/image" Target="../media/image5.svg"/><Relationship Id="rId1" Type="http://schemas.openxmlformats.org/officeDocument/2006/relationships/tags" Target="../tags/tag532.xml"/><Relationship Id="rId6" Type="http://schemas.openxmlformats.org/officeDocument/2006/relationships/tags" Target="../tags/tag53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36.xml"/><Relationship Id="rId15" Type="http://schemas.openxmlformats.org/officeDocument/2006/relationships/image" Target="../media/image4.png"/><Relationship Id="rId10" Type="http://schemas.openxmlformats.org/officeDocument/2006/relationships/tags" Target="../tags/tag541.xml"/><Relationship Id="rId4" Type="http://schemas.openxmlformats.org/officeDocument/2006/relationships/tags" Target="../tags/tag535.xml"/><Relationship Id="rId9" Type="http://schemas.openxmlformats.org/officeDocument/2006/relationships/tags" Target="../tags/tag540.xml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image" Target="../media/image17.jpe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16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15.jpeg"/><Relationship Id="rId5" Type="http://schemas.openxmlformats.org/officeDocument/2006/relationships/tags" Target="../tags/tag53.xml"/><Relationship Id="rId15" Type="http://schemas.openxmlformats.org/officeDocument/2006/relationships/image" Target="../media/image19.jpe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image" Target="../media/image16.jpeg"/><Relationship Id="rId3" Type="http://schemas.openxmlformats.org/officeDocument/2006/relationships/tags" Target="../tags/tag67.xml"/><Relationship Id="rId21" Type="http://schemas.openxmlformats.org/officeDocument/2006/relationships/image" Target="../media/image19.jpeg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image" Target="../media/image15.jpeg"/><Relationship Id="rId2" Type="http://schemas.openxmlformats.org/officeDocument/2006/relationships/tags" Target="../tags/tag66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18.jpe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10" Type="http://schemas.openxmlformats.org/officeDocument/2006/relationships/tags" Target="../tags/tag74.xml"/><Relationship Id="rId19" Type="http://schemas.openxmlformats.org/officeDocument/2006/relationships/image" Target="../media/image17.jpeg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tags" Target="../tags/tag92.xml"/><Relationship Id="rId18" Type="http://schemas.openxmlformats.org/officeDocument/2006/relationships/image" Target="../media/image16.jpeg"/><Relationship Id="rId3" Type="http://schemas.openxmlformats.org/officeDocument/2006/relationships/tags" Target="../tags/tag82.xml"/><Relationship Id="rId21" Type="http://schemas.openxmlformats.org/officeDocument/2006/relationships/image" Target="../media/image19.jpeg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17" Type="http://schemas.openxmlformats.org/officeDocument/2006/relationships/image" Target="../media/image15.jpeg"/><Relationship Id="rId2" Type="http://schemas.openxmlformats.org/officeDocument/2006/relationships/tags" Target="../tags/tag81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18.jpeg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5" Type="http://schemas.openxmlformats.org/officeDocument/2006/relationships/tags" Target="../tags/tag84.xml"/><Relationship Id="rId15" Type="http://schemas.openxmlformats.org/officeDocument/2006/relationships/tags" Target="../tags/tag94.xml"/><Relationship Id="rId10" Type="http://schemas.openxmlformats.org/officeDocument/2006/relationships/tags" Target="../tags/tag89.xml"/><Relationship Id="rId19" Type="http://schemas.openxmlformats.org/officeDocument/2006/relationships/image" Target="../media/image17.jpeg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93.xml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633071" y="-1597796"/>
            <a:ext cx="4543623" cy="393477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solidFill>
              <a:srgbClr val="8DC63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11237987" y="674456"/>
            <a:ext cx="4248942" cy="3651434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  <a:spcBef>
                  <a:spcPct val="0"/>
                </a:spcBef>
              </a:pPr>
              <a:endParaRPr sz="1350"/>
            </a:p>
          </p:txBody>
        </p:sp>
      </p:grpSp>
      <p:grpSp>
        <p:nvGrpSpPr>
          <p:cNvPr id="7" name="Group 7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583065" y="2528711"/>
            <a:ext cx="4543623" cy="3934778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4"/>
              <a:stretch>
                <a:fillRect l="-55161" t="-22385" r="-47202" b="-33340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9" name="Group 9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1180837" y="4567537"/>
            <a:ext cx="4543623" cy="3934778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5"/>
              <a:stretch>
                <a:fillRect l="-29981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1" name="Group 11"/>
          <p:cNvGrpSpPr/>
          <p:nvPr>
            <p:custDataLst>
              <p:tags r:id="rId5"/>
            </p:custDataLst>
          </p:nvPr>
        </p:nvGrpSpPr>
        <p:grpSpPr>
          <a:xfrm>
            <a:off x="7651824" y="6649226"/>
            <a:ext cx="4446289" cy="3821030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DC5728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  <a:spcBef>
                  <a:spcPct val="0"/>
                </a:spcBef>
              </a:pPr>
              <a:endParaRPr sz="1350"/>
            </a:p>
          </p:txBody>
        </p:sp>
      </p:grpSp>
      <p:grpSp>
        <p:nvGrpSpPr>
          <p:cNvPr id="14" name="Group 14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3998668" y="369593"/>
            <a:ext cx="4543623" cy="3934778"/>
            <a:chOff x="0" y="0"/>
            <a:chExt cx="6350000" cy="549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6"/>
              <a:stretch>
                <a:fillRect l="-34500" r="-47147" b="-39783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6" name="Group 16"/>
          <p:cNvGrpSpPr/>
          <p:nvPr>
            <p:custDataLst>
              <p:tags r:id="rId7"/>
            </p:custDataLst>
          </p:nvPr>
        </p:nvGrpSpPr>
        <p:grpSpPr>
          <a:xfrm>
            <a:off x="284680" y="1584842"/>
            <a:ext cx="3157742" cy="4814354"/>
            <a:chOff x="0" y="0"/>
            <a:chExt cx="3585346" cy="54662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023778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8" name="Freeform 18"/>
          <p:cNvSpPr/>
          <p:nvPr>
            <p:custDataLst>
              <p:tags r:id="rId8"/>
            </p:custDataLst>
          </p:nvPr>
        </p:nvSpPr>
        <p:spPr>
          <a:xfrm>
            <a:off x="3036996" y="8229601"/>
            <a:ext cx="2418862" cy="2409791"/>
          </a:xfrm>
          <a:custGeom>
            <a:avLst/>
            <a:gdLst/>
            <a:ahLst/>
            <a:cxnLst/>
            <a:rect l="l" t="t" r="r" b="b"/>
            <a:pathLst>
              <a:path w="3225149" h="3213055">
                <a:moveTo>
                  <a:pt x="0" y="0"/>
                </a:moveTo>
                <a:lnTo>
                  <a:pt x="3225149" y="0"/>
                </a:lnTo>
                <a:lnTo>
                  <a:pt x="3225149" y="3213055"/>
                </a:lnTo>
                <a:lnTo>
                  <a:pt x="0" y="32130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9" name="Freeform 19"/>
          <p:cNvSpPr/>
          <p:nvPr>
            <p:custDataLst>
              <p:tags r:id="rId9"/>
            </p:custDataLst>
          </p:nvPr>
        </p:nvSpPr>
        <p:spPr>
          <a:xfrm>
            <a:off x="284679" y="7210728"/>
            <a:ext cx="2448373" cy="1674882"/>
          </a:xfrm>
          <a:custGeom>
            <a:avLst/>
            <a:gdLst/>
            <a:ahLst/>
            <a:cxnLst/>
            <a:rect l="l" t="t" r="r" b="b"/>
            <a:pathLst>
              <a:path w="3264497" h="2233176">
                <a:moveTo>
                  <a:pt x="0" y="0"/>
                </a:moveTo>
                <a:lnTo>
                  <a:pt x="3264497" y="0"/>
                </a:lnTo>
                <a:lnTo>
                  <a:pt x="3264497" y="2233176"/>
                </a:lnTo>
                <a:lnTo>
                  <a:pt x="0" y="223317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20" name="TextBox 20"/>
          <p:cNvSpPr txBox="1"/>
          <p:nvPr>
            <p:custDataLst>
              <p:tags r:id="rId10"/>
            </p:custDataLst>
          </p:nvPr>
        </p:nvSpPr>
        <p:spPr>
          <a:xfrm>
            <a:off x="2039747" y="4581262"/>
            <a:ext cx="5333622" cy="2008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69"/>
              </a:lnSpc>
            </a:pPr>
            <a:r>
              <a:rPr lang="en-US" sz="15626" dirty="0">
                <a:solidFill>
                  <a:srgbClr val="023778"/>
                </a:solidFill>
                <a:latin typeface="Open Sans Extra Bold"/>
              </a:rPr>
              <a:t>JARA</a:t>
            </a:r>
          </a:p>
        </p:txBody>
      </p:sp>
      <p:sp>
        <p:nvSpPr>
          <p:cNvPr id="21" name="TextBox 21"/>
          <p:cNvSpPr txBox="1"/>
          <p:nvPr>
            <p:custDataLst>
              <p:tags r:id="rId11"/>
            </p:custDataLst>
          </p:nvPr>
        </p:nvSpPr>
        <p:spPr>
          <a:xfrm>
            <a:off x="2665006" y="6247509"/>
            <a:ext cx="4915073" cy="681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57"/>
              </a:lnSpc>
            </a:pPr>
            <a:r>
              <a:rPr lang="en-US" sz="4040" spc="339" dirty="0">
                <a:solidFill>
                  <a:srgbClr val="DC5728"/>
                </a:solidFill>
                <a:latin typeface="Open Sans Bold"/>
              </a:rPr>
              <a:t>APPROPRIATION</a:t>
            </a:r>
          </a:p>
        </p:txBody>
      </p:sp>
      <p:sp>
        <p:nvSpPr>
          <p:cNvPr id="22" name="TextBox 22"/>
          <p:cNvSpPr txBox="1"/>
          <p:nvPr>
            <p:custDataLst>
              <p:tags r:id="rId12"/>
            </p:custDataLst>
          </p:nvPr>
        </p:nvSpPr>
        <p:spPr>
          <a:xfrm>
            <a:off x="1182861" y="3722031"/>
            <a:ext cx="6127131" cy="862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87"/>
              </a:lnSpc>
            </a:pPr>
            <a:r>
              <a:rPr lang="en-US" sz="5134" dirty="0">
                <a:solidFill>
                  <a:srgbClr val="8DC63F"/>
                </a:solidFill>
                <a:latin typeface="Open Sans Bold Bold"/>
              </a:rPr>
              <a:t>6 MAI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95123" y="1860583"/>
            <a:ext cx="9487797" cy="754850"/>
            <a:chOff x="0" y="0"/>
            <a:chExt cx="3347446" cy="2663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47446" cy="266323"/>
            </a:xfrm>
            <a:custGeom>
              <a:avLst/>
              <a:gdLst/>
              <a:ahLst/>
              <a:cxnLst/>
              <a:rect l="l" t="t" r="r" b="b"/>
              <a:pathLst>
                <a:path w="3347446" h="266323">
                  <a:moveTo>
                    <a:pt x="9792" y="0"/>
                  </a:moveTo>
                  <a:lnTo>
                    <a:pt x="3337655" y="0"/>
                  </a:lnTo>
                  <a:cubicBezTo>
                    <a:pt x="3343063" y="0"/>
                    <a:pt x="3347446" y="4384"/>
                    <a:pt x="3347446" y="9792"/>
                  </a:cubicBezTo>
                  <a:lnTo>
                    <a:pt x="3347446" y="256531"/>
                  </a:lnTo>
                  <a:cubicBezTo>
                    <a:pt x="3347446" y="259128"/>
                    <a:pt x="3346415" y="261619"/>
                    <a:pt x="3344578" y="263455"/>
                  </a:cubicBezTo>
                  <a:cubicBezTo>
                    <a:pt x="3342742" y="265292"/>
                    <a:pt x="3340252" y="266323"/>
                    <a:pt x="3337655" y="266323"/>
                  </a:cubicBezTo>
                  <a:lnTo>
                    <a:pt x="9792" y="266323"/>
                  </a:lnTo>
                  <a:cubicBezTo>
                    <a:pt x="7195" y="266323"/>
                    <a:pt x="4704" y="265292"/>
                    <a:pt x="2868" y="263455"/>
                  </a:cubicBezTo>
                  <a:cubicBezTo>
                    <a:pt x="1032" y="261619"/>
                    <a:pt x="0" y="259128"/>
                    <a:pt x="0" y="256531"/>
                  </a:cubicBezTo>
                  <a:lnTo>
                    <a:pt x="0" y="9792"/>
                  </a:lnTo>
                  <a:cubicBezTo>
                    <a:pt x="0" y="7195"/>
                    <a:pt x="1032" y="4704"/>
                    <a:pt x="2868" y="2868"/>
                  </a:cubicBezTo>
                  <a:cubicBezTo>
                    <a:pt x="4704" y="1032"/>
                    <a:pt x="7195" y="0"/>
                    <a:pt x="9792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347446" cy="323473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83324" y="1984427"/>
            <a:ext cx="1094498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 PROCHAIN PROJET RASSEMBLEUR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 rot="-5400000">
            <a:off x="11421329" y="1869191"/>
            <a:ext cx="1721726" cy="1704508"/>
          </a:xfrm>
          <a:custGeom>
            <a:avLst/>
            <a:gdLst/>
            <a:ahLst/>
            <a:cxnLst/>
            <a:rect l="l" t="t" r="r" b="b"/>
            <a:pathLst>
              <a:path w="2295634" h="2272677">
                <a:moveTo>
                  <a:pt x="0" y="0"/>
                </a:moveTo>
                <a:lnTo>
                  <a:pt x="2295633" y="0"/>
                </a:lnTo>
                <a:lnTo>
                  <a:pt x="2295633" y="2272677"/>
                </a:lnTo>
                <a:lnTo>
                  <a:pt x="0" y="22726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581555" y="3459528"/>
            <a:ext cx="11535096" cy="318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Le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projet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rassembleur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pour la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période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 2024-2026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prendra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la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forme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d’une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mosaïque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reflétant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la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diversité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des Afeas. 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003B77"/>
                </a:solidFill>
                <a:latin typeface="Arial"/>
              </a:rPr>
              <a:t>Cette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mosaïque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interactive sera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constituée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photos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prises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par les Afeas locales et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régionales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. Elle sera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dévoilée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lors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du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congrès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2025 et ensuite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distribuée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à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toutes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les instances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participantes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.</a:t>
            </a:r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595123" y="3007090"/>
            <a:ext cx="9585046" cy="509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Tournons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-nous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vers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un nouveau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projet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 : </a:t>
            </a:r>
          </a:p>
        </p:txBody>
      </p:sp>
      <p:grpSp>
        <p:nvGrpSpPr>
          <p:cNvPr id="13" name="Group 13"/>
          <p:cNvGrpSpPr/>
          <p:nvPr>
            <p:custDataLst>
              <p:tags r:id="rId8"/>
            </p:custDataLst>
          </p:nvPr>
        </p:nvGrpSpPr>
        <p:grpSpPr>
          <a:xfrm>
            <a:off x="9347834" y="6345618"/>
            <a:ext cx="4103817" cy="2011153"/>
            <a:chOff x="0" y="-57150"/>
            <a:chExt cx="7295676" cy="3575383"/>
          </a:xfrm>
        </p:grpSpPr>
        <p:sp>
          <p:nvSpPr>
            <p:cNvPr id="14" name="Freeform 14"/>
            <p:cNvSpPr/>
            <p:nvPr/>
          </p:nvSpPr>
          <p:spPr>
            <a:xfrm>
              <a:off x="453232" y="796801"/>
              <a:ext cx="6123706" cy="2097369"/>
            </a:xfrm>
            <a:custGeom>
              <a:avLst/>
              <a:gdLst/>
              <a:ahLst/>
              <a:cxnLst/>
              <a:rect l="l" t="t" r="r" b="b"/>
              <a:pathLst>
                <a:path w="6123706" h="2097369">
                  <a:moveTo>
                    <a:pt x="0" y="0"/>
                  </a:moveTo>
                  <a:lnTo>
                    <a:pt x="6123706" y="0"/>
                  </a:lnTo>
                  <a:lnTo>
                    <a:pt x="6123706" y="2097369"/>
                  </a:lnTo>
                  <a:lnTo>
                    <a:pt x="0" y="2097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837021"/>
              <a:ext cx="7030170" cy="681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0"/>
                </a:lnSpc>
              </a:pPr>
              <a:r>
                <a:rPr lang="en-US" sz="2279" spc="191">
                  <a:solidFill>
                    <a:srgbClr val="DC5728"/>
                  </a:solidFill>
                  <a:latin typeface="Open Sans Bold"/>
                </a:rPr>
                <a:t>Ensemble pour l’égalité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65506" y="-57150"/>
              <a:ext cx="7030170" cy="681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0"/>
                </a:lnSpc>
              </a:pPr>
              <a:r>
                <a:rPr lang="en-US" sz="2279" spc="191">
                  <a:solidFill>
                    <a:srgbClr val="DC5728"/>
                  </a:solidFill>
                  <a:latin typeface="Open Sans Bold"/>
                </a:rPr>
                <a:t>Ensemble pour l’Afeas</a:t>
              </a:r>
            </a:p>
          </p:txBody>
        </p:sp>
      </p:grpSp>
      <p:sp>
        <p:nvSpPr>
          <p:cNvPr id="17" name="TextBox 17"/>
          <p:cNvSpPr txBox="1"/>
          <p:nvPr>
            <p:custDataLst>
              <p:tags r:id="rId9"/>
            </p:custDataLst>
          </p:nvPr>
        </p:nvSpPr>
        <p:spPr>
          <a:xfrm>
            <a:off x="2251684" y="6972931"/>
            <a:ext cx="6174676" cy="789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44"/>
              </a:lnSpc>
            </a:pPr>
            <a:r>
              <a:rPr lang="en-US" sz="4674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4674" dirty="0">
                <a:solidFill>
                  <a:srgbClr val="DC5728"/>
                </a:solidFill>
                <a:latin typeface="Arial Bold"/>
              </a:rPr>
              <a:t>La </a:t>
            </a:r>
            <a:r>
              <a:rPr lang="en-US" sz="4674" dirty="0" err="1">
                <a:solidFill>
                  <a:srgbClr val="DC5728"/>
                </a:solidFill>
                <a:latin typeface="Arial Bold"/>
              </a:rPr>
              <a:t>mosaïque</a:t>
            </a:r>
            <a:r>
              <a:rPr lang="en-US" sz="4674" dirty="0">
                <a:solidFill>
                  <a:srgbClr val="DC5728"/>
                </a:solidFill>
                <a:latin typeface="Arial Bold"/>
              </a:rPr>
              <a:t> Afeas!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496714" y="1798708"/>
            <a:ext cx="7759825" cy="935381"/>
            <a:chOff x="0" y="0"/>
            <a:chExt cx="2737790" cy="3300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37790" cy="330017"/>
            </a:xfrm>
            <a:custGeom>
              <a:avLst/>
              <a:gdLst/>
              <a:ahLst/>
              <a:cxnLst/>
              <a:rect l="l" t="t" r="r" b="b"/>
              <a:pathLst>
                <a:path w="2737790" h="330017">
                  <a:moveTo>
                    <a:pt x="11972" y="0"/>
                  </a:moveTo>
                  <a:lnTo>
                    <a:pt x="2725818" y="0"/>
                  </a:lnTo>
                  <a:cubicBezTo>
                    <a:pt x="2732430" y="0"/>
                    <a:pt x="2737790" y="5360"/>
                    <a:pt x="2737790" y="11972"/>
                  </a:cubicBezTo>
                  <a:lnTo>
                    <a:pt x="2737790" y="318045"/>
                  </a:lnTo>
                  <a:cubicBezTo>
                    <a:pt x="2737790" y="321220"/>
                    <a:pt x="2736529" y="324266"/>
                    <a:pt x="2734284" y="326511"/>
                  </a:cubicBezTo>
                  <a:cubicBezTo>
                    <a:pt x="2732038" y="328756"/>
                    <a:pt x="2728993" y="330017"/>
                    <a:pt x="2725818" y="330017"/>
                  </a:cubicBezTo>
                  <a:lnTo>
                    <a:pt x="11972" y="330017"/>
                  </a:lnTo>
                  <a:cubicBezTo>
                    <a:pt x="5360" y="330017"/>
                    <a:pt x="0" y="324657"/>
                    <a:pt x="0" y="318045"/>
                  </a:cubicBezTo>
                  <a:lnTo>
                    <a:pt x="0" y="11972"/>
                  </a:lnTo>
                  <a:cubicBezTo>
                    <a:pt x="0" y="8797"/>
                    <a:pt x="1261" y="5752"/>
                    <a:pt x="3507" y="3507"/>
                  </a:cubicBezTo>
                  <a:cubicBezTo>
                    <a:pt x="5752" y="1261"/>
                    <a:pt x="8797" y="0"/>
                    <a:pt x="11972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737790" cy="387167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584915" y="1984427"/>
            <a:ext cx="749588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 dirty="0">
                <a:solidFill>
                  <a:srgbClr val="FCFBFA"/>
                </a:solidFill>
                <a:latin typeface="Arial Bold"/>
              </a:rPr>
              <a:t>UN PETIT APERÇU DU PROJET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Freeform 10">
            <a:hlinkClick r:id="rId8" tooltip="https://afeas-my.sharepoint.com/:b:/g/personal/vieassociative_afeas_qc_ca/EWXZn4GxLLJHurLoH_S-TN0BQXvuhtj7RJJPMIkZjq9oWA?e=d1vg4n"/>
          </p:cNvPr>
          <p:cNvSpPr/>
          <p:nvPr>
            <p:custDataLst>
              <p:tags r:id="rId5"/>
            </p:custDataLst>
          </p:nvPr>
        </p:nvSpPr>
        <p:spPr>
          <a:xfrm>
            <a:off x="2013128" y="2909125"/>
            <a:ext cx="9689744" cy="5450480"/>
          </a:xfrm>
          <a:custGeom>
            <a:avLst/>
            <a:gdLst/>
            <a:ahLst/>
            <a:cxnLst/>
            <a:rect l="l" t="t" r="r" b="b"/>
            <a:pathLst>
              <a:path w="12919658" h="7267307">
                <a:moveTo>
                  <a:pt x="0" y="0"/>
                </a:moveTo>
                <a:lnTo>
                  <a:pt x="12919658" y="0"/>
                </a:lnTo>
                <a:lnTo>
                  <a:pt x="12919658" y="7267308"/>
                </a:lnTo>
                <a:lnTo>
                  <a:pt x="0" y="72673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42" r="-526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 rot="1114741">
            <a:off x="10856900" y="1803625"/>
            <a:ext cx="1793982" cy="1749133"/>
          </a:xfrm>
          <a:custGeom>
            <a:avLst/>
            <a:gdLst/>
            <a:ahLst/>
            <a:cxnLst/>
            <a:rect l="l" t="t" r="r" b="b"/>
            <a:pathLst>
              <a:path w="2391976" h="2332177">
                <a:moveTo>
                  <a:pt x="0" y="0"/>
                </a:moveTo>
                <a:lnTo>
                  <a:pt x="2391976" y="0"/>
                </a:lnTo>
                <a:lnTo>
                  <a:pt x="2391976" y="2332176"/>
                </a:lnTo>
                <a:lnTo>
                  <a:pt x="0" y="23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498190" y="1863535"/>
            <a:ext cx="7263754" cy="754850"/>
            <a:chOff x="0" y="0"/>
            <a:chExt cx="2562768" cy="2663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62768" cy="266323"/>
            </a:xfrm>
            <a:custGeom>
              <a:avLst/>
              <a:gdLst/>
              <a:ahLst/>
              <a:cxnLst/>
              <a:rect l="l" t="t" r="r" b="b"/>
              <a:pathLst>
                <a:path w="2562768" h="266323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253533"/>
                  </a:lnTo>
                  <a:cubicBezTo>
                    <a:pt x="2562768" y="256925"/>
                    <a:pt x="2561421" y="260179"/>
                    <a:pt x="2559022" y="262577"/>
                  </a:cubicBezTo>
                  <a:cubicBezTo>
                    <a:pt x="2556624" y="264976"/>
                    <a:pt x="2553371" y="266323"/>
                    <a:pt x="2549978" y="266323"/>
                  </a:cubicBezTo>
                  <a:lnTo>
                    <a:pt x="12790" y="266323"/>
                  </a:lnTo>
                  <a:cubicBezTo>
                    <a:pt x="9398" y="266323"/>
                    <a:pt x="6145" y="264976"/>
                    <a:pt x="3746" y="262577"/>
                  </a:cubicBezTo>
                  <a:cubicBezTo>
                    <a:pt x="1348" y="260179"/>
                    <a:pt x="0" y="256925"/>
                    <a:pt x="0" y="253533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562768" cy="323473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586391" y="1987379"/>
            <a:ext cx="7087352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LA MOSAÏQUE AFEAS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683325" y="2832010"/>
            <a:ext cx="12349352" cy="426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689F38"/>
                </a:solidFill>
                <a:latin typeface="Arial Bold"/>
                <a:ea typeface="Arial Bold"/>
              </a:rPr>
              <a:t>Voici</a:t>
            </a:r>
            <a:r>
              <a:rPr lang="en-US" sz="2999" dirty="0">
                <a:solidFill>
                  <a:srgbClr val="689F38"/>
                </a:solidFill>
                <a:latin typeface="Arial Bold"/>
                <a:ea typeface="Arial Bold"/>
              </a:rPr>
              <a:t> comment </a:t>
            </a:r>
            <a:r>
              <a:rPr lang="en-US" sz="2999" dirty="0" err="1">
                <a:solidFill>
                  <a:srgbClr val="689F38"/>
                </a:solidFill>
                <a:latin typeface="Arial Bold"/>
                <a:ea typeface="Arial Bold"/>
              </a:rPr>
              <a:t>participer</a:t>
            </a:r>
            <a:r>
              <a:rPr lang="en-US" sz="2999" dirty="0">
                <a:solidFill>
                  <a:srgbClr val="689F38"/>
                </a:solidFill>
                <a:latin typeface="Arial Bold"/>
                <a:ea typeface="Arial Bold"/>
              </a:rPr>
              <a:t> au </a:t>
            </a:r>
            <a:r>
              <a:rPr lang="en-US" sz="2999" dirty="0" err="1">
                <a:solidFill>
                  <a:srgbClr val="689F38"/>
                </a:solidFill>
                <a:latin typeface="Arial Bold"/>
                <a:ea typeface="Arial Bold"/>
              </a:rPr>
              <a:t>projet</a:t>
            </a:r>
            <a:r>
              <a:rPr lang="en-US" sz="2999" dirty="0">
                <a:solidFill>
                  <a:srgbClr val="689F38"/>
                </a:solidFill>
                <a:latin typeface="Arial Bold"/>
                <a:ea typeface="Arial Bold"/>
              </a:rPr>
              <a:t> </a:t>
            </a:r>
            <a:r>
              <a:rPr lang="en-US" sz="2999" dirty="0" err="1">
                <a:solidFill>
                  <a:srgbClr val="689F38"/>
                </a:solidFill>
                <a:latin typeface="Arial Bold"/>
                <a:ea typeface="Arial Bold"/>
              </a:rPr>
              <a:t>rassembleur</a:t>
            </a:r>
            <a:r>
              <a:rPr lang="en-US" sz="2999" dirty="0">
                <a:solidFill>
                  <a:srgbClr val="689F38"/>
                </a:solidFill>
                <a:latin typeface="Arial Bold"/>
                <a:ea typeface="Arial Bold"/>
              </a:rPr>
              <a:t> 2024-2026﻿ :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Nous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encourageons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les Afeas locales et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régionales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à proposer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photo par Afeas,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représentant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leur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instance respective.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les photos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soumises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seront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ensuite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intégrées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dans la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réalisation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d’une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mosaïque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interactive qui sera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dévoilée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lors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du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congrès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2025. 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Après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cette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présentation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les Afeas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participantes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recevront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la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mosaïque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sous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forme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virtuelle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.</a:t>
            </a:r>
          </a:p>
        </p:txBody>
      </p:sp>
      <p:grpSp>
        <p:nvGrpSpPr>
          <p:cNvPr id="11" name="Group 11"/>
          <p:cNvGrpSpPr/>
          <p:nvPr>
            <p:custDataLst>
              <p:tags r:id="rId6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3" name="Freeform 13"/>
          <p:cNvSpPr/>
          <p:nvPr>
            <p:custDataLst>
              <p:tags r:id="rId7"/>
            </p:custDataLst>
          </p:nvPr>
        </p:nvSpPr>
        <p:spPr>
          <a:xfrm rot="-5400000">
            <a:off x="11421329" y="1869191"/>
            <a:ext cx="1721726" cy="1704508"/>
          </a:xfrm>
          <a:custGeom>
            <a:avLst/>
            <a:gdLst/>
            <a:ahLst/>
            <a:cxnLst/>
            <a:rect l="l" t="t" r="r" b="b"/>
            <a:pathLst>
              <a:path w="2295634" h="2272677">
                <a:moveTo>
                  <a:pt x="0" y="0"/>
                </a:moveTo>
                <a:lnTo>
                  <a:pt x="2295633" y="0"/>
                </a:lnTo>
                <a:lnTo>
                  <a:pt x="2295633" y="2272677"/>
                </a:lnTo>
                <a:lnTo>
                  <a:pt x="0" y="2272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grpSp>
        <p:nvGrpSpPr>
          <p:cNvPr id="14" name="Group 14"/>
          <p:cNvGrpSpPr/>
          <p:nvPr>
            <p:custDataLst>
              <p:tags r:id="rId8"/>
            </p:custDataLst>
          </p:nvPr>
        </p:nvGrpSpPr>
        <p:grpSpPr>
          <a:xfrm>
            <a:off x="10025800" y="6860487"/>
            <a:ext cx="3256221" cy="1592007"/>
            <a:chOff x="0" y="-38100"/>
            <a:chExt cx="5788837" cy="2830235"/>
          </a:xfrm>
        </p:grpSpPr>
        <p:sp>
          <p:nvSpPr>
            <p:cNvPr id="15" name="Freeform 15"/>
            <p:cNvSpPr/>
            <p:nvPr/>
          </p:nvSpPr>
          <p:spPr>
            <a:xfrm>
              <a:off x="359622" y="632231"/>
              <a:ext cx="4858923" cy="1664181"/>
            </a:xfrm>
            <a:custGeom>
              <a:avLst/>
              <a:gdLst/>
              <a:ahLst/>
              <a:cxnLst/>
              <a:rect l="l" t="t" r="r" b="b"/>
              <a:pathLst>
                <a:path w="4858923" h="1664181">
                  <a:moveTo>
                    <a:pt x="0" y="0"/>
                  </a:moveTo>
                  <a:lnTo>
                    <a:pt x="4858923" y="0"/>
                  </a:lnTo>
                  <a:lnTo>
                    <a:pt x="4858923" y="1664181"/>
                  </a:lnTo>
                  <a:lnTo>
                    <a:pt x="0" y="1664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258313"/>
              <a:ext cx="5578169" cy="533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31"/>
                </a:lnSpc>
              </a:pPr>
              <a:r>
                <a:rPr lang="en-US" sz="1808" spc="152">
                  <a:solidFill>
                    <a:srgbClr val="DC5728"/>
                  </a:solidFill>
                  <a:latin typeface="Open Sans Bold"/>
                </a:rPr>
                <a:t>Ensemble pour l’égalité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10668" y="-38100"/>
              <a:ext cx="5578169" cy="533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31"/>
                </a:lnSpc>
              </a:pPr>
              <a:r>
                <a:rPr lang="en-US" sz="1808" spc="152">
                  <a:solidFill>
                    <a:srgbClr val="DC5728"/>
                  </a:solidFill>
                  <a:latin typeface="Open Sans Bold"/>
                </a:rPr>
                <a:t>Ensemble pour l’Afeas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95123" y="1928989"/>
            <a:ext cx="7263754" cy="754850"/>
            <a:chOff x="0" y="0"/>
            <a:chExt cx="2562768" cy="2663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62768" cy="266323"/>
            </a:xfrm>
            <a:custGeom>
              <a:avLst/>
              <a:gdLst/>
              <a:ahLst/>
              <a:cxnLst/>
              <a:rect l="l" t="t" r="r" b="b"/>
              <a:pathLst>
                <a:path w="2562768" h="266323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253533"/>
                  </a:lnTo>
                  <a:cubicBezTo>
                    <a:pt x="2562768" y="256925"/>
                    <a:pt x="2561421" y="260179"/>
                    <a:pt x="2559022" y="262577"/>
                  </a:cubicBezTo>
                  <a:cubicBezTo>
                    <a:pt x="2556624" y="264976"/>
                    <a:pt x="2553371" y="266323"/>
                    <a:pt x="2549978" y="266323"/>
                  </a:cubicBezTo>
                  <a:lnTo>
                    <a:pt x="12790" y="266323"/>
                  </a:lnTo>
                  <a:cubicBezTo>
                    <a:pt x="9398" y="266323"/>
                    <a:pt x="6145" y="264976"/>
                    <a:pt x="3746" y="262577"/>
                  </a:cubicBezTo>
                  <a:cubicBezTo>
                    <a:pt x="1348" y="260179"/>
                    <a:pt x="0" y="256925"/>
                    <a:pt x="0" y="253533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562768" cy="323473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83324" y="2052833"/>
            <a:ext cx="708735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LA MOSAÏQUE AFEAS</a:t>
            </a:r>
          </a:p>
          <a:p>
            <a:pPr>
              <a:lnSpc>
                <a:spcPts val="4413"/>
              </a:lnSpc>
            </a:pPr>
            <a:endParaRPr lang="en-US" sz="3740">
              <a:solidFill>
                <a:srgbClr val="FCFBFA"/>
              </a:solidFill>
              <a:latin typeface="Arial Bold"/>
            </a:endParaRP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595123" y="2872258"/>
            <a:ext cx="12856529" cy="5689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Voici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comment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participer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au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projet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rassembleur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 2024-2026 :</a:t>
            </a:r>
          </a:p>
          <a:p>
            <a:pPr marL="647699" lvl="1" indent="-323850">
              <a:lnSpc>
                <a:spcPts val="4499"/>
              </a:lnSpc>
              <a:buAutoNum type="arabicPeriod"/>
            </a:pPr>
            <a:r>
              <a:rPr lang="en-US" sz="2999" dirty="0" err="1">
                <a:solidFill>
                  <a:srgbClr val="023778"/>
                </a:solidFill>
                <a:latin typeface="Arial"/>
              </a:rPr>
              <a:t>Sélectionnez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un concept photo qui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reflète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thème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du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projet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rassembleur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c’est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-à-dire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image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représentative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votre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Afeas. </a:t>
            </a:r>
          </a:p>
          <a:p>
            <a:pPr>
              <a:lnSpc>
                <a:spcPts val="4499"/>
              </a:lnSpc>
            </a:pPr>
            <a:r>
              <a:rPr lang="en-US" sz="2999" dirty="0" err="1">
                <a:solidFill>
                  <a:srgbClr val="023778"/>
                </a:solidFill>
                <a:latin typeface="Arial"/>
              </a:rPr>
              <a:t>Cela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pourrait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être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photo de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groupe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;</a:t>
            </a:r>
          </a:p>
          <a:p>
            <a:pPr>
              <a:lnSpc>
                <a:spcPts val="4499"/>
              </a:lnSpc>
            </a:pPr>
            <a:r>
              <a:rPr lang="en-US" sz="2999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capture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d’une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activité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Afeas;</a:t>
            </a:r>
          </a:p>
          <a:p>
            <a:pPr>
              <a:lnSpc>
                <a:spcPts val="4499"/>
              </a:lnSpc>
            </a:pPr>
            <a:r>
              <a:rPr lang="en-US" sz="2999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œuvre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artistique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;</a:t>
            </a:r>
          </a:p>
          <a:p>
            <a:pPr>
              <a:lnSpc>
                <a:spcPts val="4499"/>
              </a:lnSpc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et bien plus encore. </a:t>
            </a:r>
          </a:p>
          <a:p>
            <a:pPr marL="647699" lvl="1" indent="-323850">
              <a:lnSpc>
                <a:spcPts val="4499"/>
              </a:lnSpc>
              <a:buAutoNum type="arabicPeriod"/>
            </a:pPr>
            <a:r>
              <a:rPr lang="en-US" sz="2999" dirty="0" err="1">
                <a:solidFill>
                  <a:srgbClr val="023778"/>
                </a:solidFill>
                <a:latin typeface="Arial"/>
              </a:rPr>
              <a:t>Assurez-vous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prendre la photo au format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paysage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.</a:t>
            </a:r>
          </a:p>
          <a:p>
            <a:pPr marL="647699" lvl="1" indent="-323850">
              <a:lnSpc>
                <a:spcPts val="4499"/>
              </a:lnSpc>
              <a:buAutoNum type="arabicPeriod"/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Ensuite,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envoyez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la photo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sélectionnée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pour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représenter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votre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Afeas par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courriel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pièce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jointe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vieassociative@afeas.qc.ca.</a:t>
            </a:r>
          </a:p>
        </p:txBody>
      </p:sp>
      <p:grpSp>
        <p:nvGrpSpPr>
          <p:cNvPr id="11" name="Group 11"/>
          <p:cNvGrpSpPr/>
          <p:nvPr>
            <p:custDataLst>
              <p:tags r:id="rId6"/>
            </p:custDataLst>
          </p:nvPr>
        </p:nvGrpSpPr>
        <p:grpSpPr>
          <a:xfrm>
            <a:off x="10564434" y="4677781"/>
            <a:ext cx="2712836" cy="2130149"/>
            <a:chOff x="0" y="0"/>
            <a:chExt cx="4822820" cy="3786931"/>
          </a:xfrm>
        </p:grpSpPr>
        <p:sp>
          <p:nvSpPr>
            <p:cNvPr id="12" name="Freeform 12"/>
            <p:cNvSpPr/>
            <p:nvPr/>
          </p:nvSpPr>
          <p:spPr>
            <a:xfrm>
              <a:off x="427042" y="268177"/>
              <a:ext cx="3518754" cy="3518754"/>
            </a:xfrm>
            <a:custGeom>
              <a:avLst/>
              <a:gdLst/>
              <a:ahLst/>
              <a:cxnLst/>
              <a:rect l="l" t="t" r="r" b="b"/>
              <a:pathLst>
                <a:path w="3518754" h="3518754">
                  <a:moveTo>
                    <a:pt x="0" y="0"/>
                  </a:moveTo>
                  <a:lnTo>
                    <a:pt x="3518754" y="0"/>
                  </a:lnTo>
                  <a:lnTo>
                    <a:pt x="3518754" y="3518754"/>
                  </a:lnTo>
                  <a:lnTo>
                    <a:pt x="0" y="3518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2137731"/>
              <a:ext cx="1649200" cy="1649200"/>
            </a:xfrm>
            <a:custGeom>
              <a:avLst/>
              <a:gdLst/>
              <a:ahLst/>
              <a:cxnLst/>
              <a:rect l="l" t="t" r="r" b="b"/>
              <a:pathLst>
                <a:path w="1649200" h="1649200">
                  <a:moveTo>
                    <a:pt x="0" y="0"/>
                  </a:moveTo>
                  <a:lnTo>
                    <a:pt x="1649200" y="0"/>
                  </a:lnTo>
                  <a:lnTo>
                    <a:pt x="1649200" y="1649200"/>
                  </a:lnTo>
                  <a:lnTo>
                    <a:pt x="0" y="164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2395878" y="0"/>
              <a:ext cx="1782919" cy="164920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039901" y="1663922"/>
              <a:ext cx="1782919" cy="1649200"/>
            </a:xfrm>
            <a:prstGeom prst="rect">
              <a:avLst/>
            </a:prstGeom>
          </p:spPr>
        </p:pic>
      </p:grpSp>
      <p:sp>
        <p:nvSpPr>
          <p:cNvPr id="16" name="Freeform 16"/>
          <p:cNvSpPr/>
          <p:nvPr>
            <p:custDataLst>
              <p:tags r:id="rId7"/>
            </p:custDataLst>
          </p:nvPr>
        </p:nvSpPr>
        <p:spPr>
          <a:xfrm>
            <a:off x="5858116" y="1563411"/>
            <a:ext cx="2073968" cy="1248841"/>
          </a:xfrm>
          <a:custGeom>
            <a:avLst/>
            <a:gdLst/>
            <a:ahLst/>
            <a:cxnLst/>
            <a:rect l="l" t="t" r="r" b="b"/>
            <a:pathLst>
              <a:path w="2765290" h="1665121">
                <a:moveTo>
                  <a:pt x="0" y="0"/>
                </a:moveTo>
                <a:lnTo>
                  <a:pt x="2765290" y="0"/>
                </a:lnTo>
                <a:lnTo>
                  <a:pt x="2765290" y="1665120"/>
                </a:lnTo>
                <a:lnTo>
                  <a:pt x="0" y="16651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7" name="Freeform 17"/>
          <p:cNvSpPr/>
          <p:nvPr>
            <p:custDataLst>
              <p:tags r:id="rId8"/>
            </p:custDataLst>
          </p:nvPr>
        </p:nvSpPr>
        <p:spPr>
          <a:xfrm>
            <a:off x="7332853" y="1603580"/>
            <a:ext cx="1198461" cy="1168500"/>
          </a:xfrm>
          <a:custGeom>
            <a:avLst/>
            <a:gdLst/>
            <a:ahLst/>
            <a:cxnLst/>
            <a:rect l="l" t="t" r="r" b="b"/>
            <a:pathLst>
              <a:path w="1597948" h="1558000">
                <a:moveTo>
                  <a:pt x="0" y="0"/>
                </a:moveTo>
                <a:lnTo>
                  <a:pt x="1597948" y="0"/>
                </a:lnTo>
                <a:lnTo>
                  <a:pt x="1597948" y="1558000"/>
                </a:lnTo>
                <a:lnTo>
                  <a:pt x="0" y="15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595123" y="1916375"/>
            <a:ext cx="7263754" cy="754850"/>
            <a:chOff x="0" y="0"/>
            <a:chExt cx="2562768" cy="2663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768" cy="266323"/>
            </a:xfrm>
            <a:custGeom>
              <a:avLst/>
              <a:gdLst/>
              <a:ahLst/>
              <a:cxnLst/>
              <a:rect l="l" t="t" r="r" b="b"/>
              <a:pathLst>
                <a:path w="2562768" h="266323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253533"/>
                  </a:lnTo>
                  <a:cubicBezTo>
                    <a:pt x="2562768" y="256925"/>
                    <a:pt x="2561421" y="260179"/>
                    <a:pt x="2559022" y="262577"/>
                  </a:cubicBezTo>
                  <a:cubicBezTo>
                    <a:pt x="2556624" y="264976"/>
                    <a:pt x="2553371" y="266323"/>
                    <a:pt x="2549978" y="266323"/>
                  </a:cubicBezTo>
                  <a:lnTo>
                    <a:pt x="12790" y="266323"/>
                  </a:lnTo>
                  <a:cubicBezTo>
                    <a:pt x="9398" y="266323"/>
                    <a:pt x="6145" y="264976"/>
                    <a:pt x="3746" y="262577"/>
                  </a:cubicBezTo>
                  <a:cubicBezTo>
                    <a:pt x="1348" y="260179"/>
                    <a:pt x="0" y="256925"/>
                    <a:pt x="0" y="253533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562768" cy="323473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grpSp>
        <p:nvGrpSpPr>
          <p:cNvPr id="5" name="Group 5"/>
          <p:cNvGrpSpPr/>
          <p:nvPr>
            <p:custDataLst>
              <p:tags r:id="rId2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595123" y="2929914"/>
            <a:ext cx="12886325" cy="587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Voici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les étapes pour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soumettre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une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photo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parfaite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 :</a:t>
            </a:r>
          </a:p>
          <a:p>
            <a:pPr marL="647699" lvl="1" indent="-323850">
              <a:lnSpc>
                <a:spcPts val="4199"/>
              </a:lnSpc>
              <a:buAutoNum type="arabicPeriod"/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La photo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soumise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pour le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projet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doit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idéalement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être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haute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qualité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prise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haute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résolution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. </a:t>
            </a:r>
          </a:p>
          <a:p>
            <a:pPr marL="1295399" lvl="2" indent="-431800">
              <a:lnSpc>
                <a:spcPts val="4199"/>
              </a:lnSpc>
              <a:buFont typeface="Arial"/>
              <a:buChar char="⚬"/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Par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exemple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elle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peut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être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capturée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avec un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téléphone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intelligent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récent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un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appareil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photo numérique de bonne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qualité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. </a:t>
            </a:r>
          </a:p>
          <a:p>
            <a:pPr marL="647699" lvl="1" indent="-323850">
              <a:lnSpc>
                <a:spcPts val="4199"/>
              </a:lnSpc>
              <a:buAutoNum type="arabicPeriod"/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Il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est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déconseillé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prendre la photo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contre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-jour.</a:t>
            </a:r>
          </a:p>
          <a:p>
            <a:pPr marL="1295399" lvl="2" indent="-431800">
              <a:lnSpc>
                <a:spcPts val="4199"/>
              </a:lnSpc>
              <a:buFont typeface="Arial"/>
              <a:buChar char="⚬"/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Par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exemple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, il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est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déconseillé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placer la source de lumière derrière le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sujet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la photo.</a:t>
            </a:r>
          </a:p>
          <a:p>
            <a:pPr marL="647699" lvl="1" indent="-323850">
              <a:lnSpc>
                <a:spcPts val="4199"/>
              </a:lnSpc>
              <a:buAutoNum type="arabicPeriod"/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La photo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soumise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doit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être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format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paysage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uniquement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.</a:t>
            </a:r>
          </a:p>
          <a:p>
            <a:pPr marL="647699" lvl="1" indent="-323850">
              <a:lnSpc>
                <a:spcPts val="4199"/>
              </a:lnSpc>
              <a:buAutoNum type="arabicPeriod"/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La photo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soumise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doit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être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enregistrée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dans un format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d’image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(JPG, JPEG) et </a:t>
            </a:r>
            <a:r>
              <a:rPr lang="en-US" sz="2999" dirty="0">
                <a:solidFill>
                  <a:srgbClr val="DC5728"/>
                </a:solidFill>
                <a:latin typeface="Arial"/>
              </a:rPr>
              <a:t>NON </a:t>
            </a:r>
            <a:r>
              <a:rPr lang="en-US" sz="2999" dirty="0" err="1">
                <a:solidFill>
                  <a:srgbClr val="DC5728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DC5728"/>
                </a:solidFill>
                <a:latin typeface="Arial"/>
              </a:rPr>
              <a:t> format PDF</a:t>
            </a:r>
          </a:p>
        </p:txBody>
      </p:sp>
      <p:sp>
        <p:nvSpPr>
          <p:cNvPr id="8" name="Freeform 8"/>
          <p:cNvSpPr/>
          <p:nvPr>
            <p:custDataLst>
              <p:tags r:id="rId4"/>
            </p:custDataLst>
          </p:nvPr>
        </p:nvSpPr>
        <p:spPr>
          <a:xfrm>
            <a:off x="9159946" y="1736527"/>
            <a:ext cx="3104531" cy="1869395"/>
          </a:xfrm>
          <a:custGeom>
            <a:avLst/>
            <a:gdLst/>
            <a:ahLst/>
            <a:cxnLst/>
            <a:rect l="l" t="t" r="r" b="b"/>
            <a:pathLst>
              <a:path w="4139374" h="2492526">
                <a:moveTo>
                  <a:pt x="0" y="0"/>
                </a:moveTo>
                <a:lnTo>
                  <a:pt x="4139375" y="0"/>
                </a:lnTo>
                <a:lnTo>
                  <a:pt x="4139375" y="2492526"/>
                </a:lnTo>
                <a:lnTo>
                  <a:pt x="0" y="24925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9" name="Freeform 9"/>
          <p:cNvSpPr/>
          <p:nvPr>
            <p:custDataLst>
              <p:tags r:id="rId5"/>
            </p:custDataLst>
          </p:nvPr>
        </p:nvSpPr>
        <p:spPr>
          <a:xfrm>
            <a:off x="11367487" y="1796659"/>
            <a:ext cx="1793982" cy="1749133"/>
          </a:xfrm>
          <a:custGeom>
            <a:avLst/>
            <a:gdLst/>
            <a:ahLst/>
            <a:cxnLst/>
            <a:rect l="l" t="t" r="r" b="b"/>
            <a:pathLst>
              <a:path w="2391976" h="2332177">
                <a:moveTo>
                  <a:pt x="0" y="0"/>
                </a:moveTo>
                <a:lnTo>
                  <a:pt x="2391976" y="0"/>
                </a:lnTo>
                <a:lnTo>
                  <a:pt x="2391976" y="2332176"/>
                </a:lnTo>
                <a:lnTo>
                  <a:pt x="0" y="2332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0" name="TextBox 10"/>
          <p:cNvSpPr txBox="1"/>
          <p:nvPr>
            <p:custDataLst>
              <p:tags r:id="rId6"/>
            </p:custDataLst>
          </p:nvPr>
        </p:nvSpPr>
        <p:spPr>
          <a:xfrm>
            <a:off x="683324" y="2040219"/>
            <a:ext cx="7087352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LA MOSAÏQUE AFEAS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595123" y="1936481"/>
            <a:ext cx="7263754" cy="1132199"/>
            <a:chOff x="0" y="0"/>
            <a:chExt cx="2562768" cy="399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768" cy="399458"/>
            </a:xfrm>
            <a:custGeom>
              <a:avLst/>
              <a:gdLst/>
              <a:ahLst/>
              <a:cxnLst/>
              <a:rect l="l" t="t" r="r" b="b"/>
              <a:pathLst>
                <a:path w="2562768" h="399458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386668"/>
                  </a:lnTo>
                  <a:cubicBezTo>
                    <a:pt x="2562768" y="390060"/>
                    <a:pt x="2561421" y="393313"/>
                    <a:pt x="2559022" y="395712"/>
                  </a:cubicBezTo>
                  <a:cubicBezTo>
                    <a:pt x="2556624" y="398110"/>
                    <a:pt x="2553371" y="399458"/>
                    <a:pt x="2549978" y="399458"/>
                  </a:cubicBezTo>
                  <a:lnTo>
                    <a:pt x="12790" y="399458"/>
                  </a:lnTo>
                  <a:cubicBezTo>
                    <a:pt x="5726" y="399458"/>
                    <a:pt x="0" y="393732"/>
                    <a:pt x="0" y="386668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562768" cy="45660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683324" y="2181245"/>
            <a:ext cx="7087352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 dirty="0">
                <a:solidFill>
                  <a:srgbClr val="FCFBFA"/>
                </a:solidFill>
                <a:latin typeface="Arial Bold"/>
              </a:rPr>
              <a:t>PAR EXEMPLE…</a:t>
            </a:r>
          </a:p>
        </p:txBody>
      </p:sp>
      <p:grpSp>
        <p:nvGrpSpPr>
          <p:cNvPr id="6" name="Group 6"/>
          <p:cNvGrpSpPr/>
          <p:nvPr>
            <p:custDataLst>
              <p:tags r:id="rId3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8" name="Freeform 8"/>
          <p:cNvSpPr/>
          <p:nvPr>
            <p:custDataLst>
              <p:tags r:id="rId4"/>
            </p:custDataLst>
          </p:nvPr>
        </p:nvSpPr>
        <p:spPr>
          <a:xfrm>
            <a:off x="683325" y="3317508"/>
            <a:ext cx="5078936" cy="3383841"/>
          </a:xfrm>
          <a:custGeom>
            <a:avLst/>
            <a:gdLst/>
            <a:ahLst/>
            <a:cxnLst/>
            <a:rect l="l" t="t" r="r" b="b"/>
            <a:pathLst>
              <a:path w="6771915" h="4511788">
                <a:moveTo>
                  <a:pt x="0" y="0"/>
                </a:moveTo>
                <a:lnTo>
                  <a:pt x="6771914" y="0"/>
                </a:lnTo>
                <a:lnTo>
                  <a:pt x="6771914" y="4511788"/>
                </a:lnTo>
                <a:lnTo>
                  <a:pt x="0" y="451178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9" name="Freeform 9"/>
          <p:cNvSpPr/>
          <p:nvPr>
            <p:custDataLst>
              <p:tags r:id="rId5"/>
            </p:custDataLst>
          </p:nvPr>
        </p:nvSpPr>
        <p:spPr>
          <a:xfrm>
            <a:off x="6552589" y="3317508"/>
            <a:ext cx="2748731" cy="1894836"/>
          </a:xfrm>
          <a:custGeom>
            <a:avLst/>
            <a:gdLst/>
            <a:ahLst/>
            <a:cxnLst/>
            <a:rect l="l" t="t" r="r" b="b"/>
            <a:pathLst>
              <a:path w="3664974" h="2526448">
                <a:moveTo>
                  <a:pt x="0" y="0"/>
                </a:moveTo>
                <a:lnTo>
                  <a:pt x="3664973" y="0"/>
                </a:lnTo>
                <a:lnTo>
                  <a:pt x="3664973" y="2526448"/>
                </a:lnTo>
                <a:lnTo>
                  <a:pt x="0" y="252644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r="-30992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0" name="Freeform 10"/>
          <p:cNvSpPr/>
          <p:nvPr>
            <p:custDataLst>
              <p:tags r:id="rId6"/>
            </p:custDataLst>
          </p:nvPr>
        </p:nvSpPr>
        <p:spPr>
          <a:xfrm>
            <a:off x="8221713" y="6002821"/>
            <a:ext cx="2711370" cy="1894836"/>
          </a:xfrm>
          <a:custGeom>
            <a:avLst/>
            <a:gdLst/>
            <a:ahLst/>
            <a:cxnLst/>
            <a:rect l="l" t="t" r="r" b="b"/>
            <a:pathLst>
              <a:path w="3615160" h="2526448">
                <a:moveTo>
                  <a:pt x="0" y="0"/>
                </a:moveTo>
                <a:lnTo>
                  <a:pt x="3615160" y="0"/>
                </a:lnTo>
                <a:lnTo>
                  <a:pt x="3615160" y="2526448"/>
                </a:lnTo>
                <a:lnTo>
                  <a:pt x="0" y="252644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r="-5486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7"/>
            </p:custDataLst>
          </p:nvPr>
        </p:nvSpPr>
        <p:spPr>
          <a:xfrm>
            <a:off x="9886876" y="3317508"/>
            <a:ext cx="2702084" cy="1894836"/>
          </a:xfrm>
          <a:custGeom>
            <a:avLst/>
            <a:gdLst/>
            <a:ahLst/>
            <a:cxnLst/>
            <a:rect l="l" t="t" r="r" b="b"/>
            <a:pathLst>
              <a:path w="3602778" h="2526448">
                <a:moveTo>
                  <a:pt x="0" y="0"/>
                </a:moveTo>
                <a:lnTo>
                  <a:pt x="3602778" y="0"/>
                </a:lnTo>
                <a:lnTo>
                  <a:pt x="3602778" y="2526448"/>
                </a:lnTo>
                <a:lnTo>
                  <a:pt x="0" y="252644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8"/>
            </p:custDataLst>
          </p:nvPr>
        </p:nvSpPr>
        <p:spPr>
          <a:xfrm>
            <a:off x="8221714" y="4264927"/>
            <a:ext cx="1205726" cy="1205726"/>
          </a:xfrm>
          <a:custGeom>
            <a:avLst/>
            <a:gdLst/>
            <a:ahLst/>
            <a:cxnLst/>
            <a:rect l="l" t="t" r="r" b="b"/>
            <a:pathLst>
              <a:path w="1607635" h="1607635">
                <a:moveTo>
                  <a:pt x="0" y="0"/>
                </a:moveTo>
                <a:lnTo>
                  <a:pt x="1607636" y="0"/>
                </a:lnTo>
                <a:lnTo>
                  <a:pt x="1607636" y="1607635"/>
                </a:lnTo>
                <a:lnTo>
                  <a:pt x="0" y="160763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TextBox 13"/>
          <p:cNvSpPr txBox="1"/>
          <p:nvPr>
            <p:custDataLst>
              <p:tags r:id="rId9"/>
            </p:custDataLst>
          </p:nvPr>
        </p:nvSpPr>
        <p:spPr>
          <a:xfrm>
            <a:off x="683325" y="6675886"/>
            <a:ext cx="5078936" cy="65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Open Sans Bold"/>
              </a:rPr>
              <a:t>Photo parfaite!</a:t>
            </a:r>
          </a:p>
        </p:txBody>
      </p:sp>
      <p:sp>
        <p:nvSpPr>
          <p:cNvPr id="14" name="Freeform 14"/>
          <p:cNvSpPr/>
          <p:nvPr>
            <p:custDataLst>
              <p:tags r:id="rId10"/>
            </p:custDataLst>
          </p:nvPr>
        </p:nvSpPr>
        <p:spPr>
          <a:xfrm>
            <a:off x="11742073" y="4264927"/>
            <a:ext cx="1205726" cy="1205726"/>
          </a:xfrm>
          <a:custGeom>
            <a:avLst/>
            <a:gdLst/>
            <a:ahLst/>
            <a:cxnLst/>
            <a:rect l="l" t="t" r="r" b="b"/>
            <a:pathLst>
              <a:path w="1607635" h="1607635">
                <a:moveTo>
                  <a:pt x="0" y="0"/>
                </a:moveTo>
                <a:lnTo>
                  <a:pt x="1607635" y="0"/>
                </a:lnTo>
                <a:lnTo>
                  <a:pt x="1607635" y="1607635"/>
                </a:lnTo>
                <a:lnTo>
                  <a:pt x="0" y="160763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5" name="Freeform 15"/>
          <p:cNvSpPr/>
          <p:nvPr>
            <p:custDataLst>
              <p:tags r:id="rId11"/>
            </p:custDataLst>
          </p:nvPr>
        </p:nvSpPr>
        <p:spPr>
          <a:xfrm>
            <a:off x="10330220" y="6950239"/>
            <a:ext cx="1205726" cy="1205726"/>
          </a:xfrm>
          <a:custGeom>
            <a:avLst/>
            <a:gdLst/>
            <a:ahLst/>
            <a:cxnLst/>
            <a:rect l="l" t="t" r="r" b="b"/>
            <a:pathLst>
              <a:path w="1607635" h="1607635">
                <a:moveTo>
                  <a:pt x="0" y="0"/>
                </a:moveTo>
                <a:lnTo>
                  <a:pt x="1607636" y="0"/>
                </a:lnTo>
                <a:lnTo>
                  <a:pt x="1607636" y="1607635"/>
                </a:lnTo>
                <a:lnTo>
                  <a:pt x="0" y="160763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6" name="TextBox 16"/>
          <p:cNvSpPr txBox="1"/>
          <p:nvPr>
            <p:custDataLst>
              <p:tags r:id="rId12"/>
            </p:custDataLst>
          </p:nvPr>
        </p:nvSpPr>
        <p:spPr>
          <a:xfrm>
            <a:off x="6401969" y="5326274"/>
            <a:ext cx="3049971" cy="49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1"/>
              </a:lnSpc>
            </a:pPr>
            <a:r>
              <a:rPr lang="en-US" sz="2901">
                <a:solidFill>
                  <a:srgbClr val="000000"/>
                </a:solidFill>
                <a:latin typeface="Open Sans Bold"/>
              </a:rPr>
              <a:t>Flou</a:t>
            </a:r>
          </a:p>
        </p:txBody>
      </p:sp>
      <p:pic>
        <p:nvPicPr>
          <p:cNvPr id="17" name="Picture 1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>
          <a:xfrm rot="775867">
            <a:off x="5246141" y="6203665"/>
            <a:ext cx="1316318" cy="1217594"/>
          </a:xfrm>
          <a:prstGeom prst="rect">
            <a:avLst/>
          </a:prstGeom>
        </p:spPr>
      </p:pic>
      <p:sp>
        <p:nvSpPr>
          <p:cNvPr id="18" name="Freeform 18"/>
          <p:cNvSpPr/>
          <p:nvPr>
            <p:custDataLst>
              <p:tags r:id="rId14"/>
            </p:custDataLst>
          </p:nvPr>
        </p:nvSpPr>
        <p:spPr>
          <a:xfrm>
            <a:off x="4832683" y="7749465"/>
            <a:ext cx="587828" cy="839754"/>
          </a:xfrm>
          <a:custGeom>
            <a:avLst/>
            <a:gdLst/>
            <a:ahLst/>
            <a:cxnLst/>
            <a:rect l="l" t="t" r="r" b="b"/>
            <a:pathLst>
              <a:path w="783771" h="1119672">
                <a:moveTo>
                  <a:pt x="0" y="0"/>
                </a:moveTo>
                <a:lnTo>
                  <a:pt x="783771" y="0"/>
                </a:lnTo>
                <a:lnTo>
                  <a:pt x="783771" y="1119673"/>
                </a:lnTo>
                <a:lnTo>
                  <a:pt x="0" y="111967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9" name="TextBox 19"/>
          <p:cNvSpPr txBox="1"/>
          <p:nvPr>
            <p:custDataLst>
              <p:tags r:id="rId15"/>
            </p:custDataLst>
          </p:nvPr>
        </p:nvSpPr>
        <p:spPr>
          <a:xfrm>
            <a:off x="9645166" y="5330106"/>
            <a:ext cx="3185506" cy="49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1"/>
              </a:lnSpc>
            </a:pPr>
            <a:r>
              <a:rPr lang="en-US" sz="2901" dirty="0" err="1">
                <a:solidFill>
                  <a:srgbClr val="000000"/>
                </a:solidFill>
                <a:latin typeface="Open Sans Bold"/>
              </a:rPr>
              <a:t>Contre</a:t>
            </a:r>
            <a:r>
              <a:rPr lang="en-US" sz="2901" dirty="0">
                <a:solidFill>
                  <a:srgbClr val="000000"/>
                </a:solidFill>
                <a:latin typeface="Open Sans Bold"/>
              </a:rPr>
              <a:t>-jour</a:t>
            </a:r>
          </a:p>
        </p:txBody>
      </p:sp>
      <p:sp>
        <p:nvSpPr>
          <p:cNvPr id="20" name="TextBox 20"/>
          <p:cNvSpPr txBox="1"/>
          <p:nvPr>
            <p:custDataLst>
              <p:tags r:id="rId16"/>
            </p:custDataLst>
          </p:nvPr>
        </p:nvSpPr>
        <p:spPr>
          <a:xfrm>
            <a:off x="7885812" y="8018167"/>
            <a:ext cx="3518708" cy="49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1"/>
              </a:lnSpc>
            </a:pPr>
            <a:r>
              <a:rPr lang="en-US" sz="2901">
                <a:solidFill>
                  <a:srgbClr val="000000"/>
                </a:solidFill>
                <a:latin typeface="Open Sans Bold"/>
              </a:rPr>
              <a:t>Pas assez éclairée</a:t>
            </a:r>
          </a:p>
        </p:txBody>
      </p:sp>
      <p:sp>
        <p:nvSpPr>
          <p:cNvPr id="21" name="TextBox 21"/>
          <p:cNvSpPr txBox="1"/>
          <p:nvPr>
            <p:custDataLst>
              <p:tags r:id="rId17"/>
            </p:custDataLst>
          </p:nvPr>
        </p:nvSpPr>
        <p:spPr>
          <a:xfrm>
            <a:off x="1336477" y="7453979"/>
            <a:ext cx="4783709" cy="115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9" lvl="1" indent="-323850">
              <a:lnSpc>
                <a:spcPts val="2999"/>
              </a:lnSpc>
              <a:buFont typeface="Arial"/>
              <a:buChar char="•"/>
            </a:pPr>
            <a:r>
              <a:rPr lang="en-US" sz="2999" dirty="0">
                <a:solidFill>
                  <a:srgbClr val="000000"/>
                </a:solidFill>
                <a:latin typeface="Open Sans"/>
              </a:rPr>
              <a:t>Format </a:t>
            </a:r>
            <a:r>
              <a:rPr lang="en-US" sz="2999" dirty="0" err="1">
                <a:solidFill>
                  <a:srgbClr val="000000"/>
                </a:solidFill>
                <a:latin typeface="Open Sans"/>
              </a:rPr>
              <a:t>paysage</a:t>
            </a:r>
            <a:endParaRPr lang="en-US" sz="2999" dirty="0">
              <a:solidFill>
                <a:srgbClr val="000000"/>
              </a:solidFill>
              <a:latin typeface="Open Sans"/>
            </a:endParaRPr>
          </a:p>
          <a:p>
            <a:pPr marL="647699" lvl="1" indent="-323850">
              <a:lnSpc>
                <a:spcPts val="2999"/>
              </a:lnSpc>
              <a:buFont typeface="Arial"/>
              <a:buChar char="•"/>
            </a:pPr>
            <a:r>
              <a:rPr lang="en-US" sz="2999" dirty="0">
                <a:solidFill>
                  <a:srgbClr val="000000"/>
                </a:solidFill>
                <a:latin typeface="Open Sans"/>
              </a:rPr>
              <a:t>Bien </a:t>
            </a:r>
            <a:r>
              <a:rPr lang="en-US" sz="2999" dirty="0" err="1">
                <a:solidFill>
                  <a:srgbClr val="000000"/>
                </a:solidFill>
                <a:latin typeface="Open Sans"/>
              </a:rPr>
              <a:t>éclairée</a:t>
            </a:r>
            <a:endParaRPr lang="en-US" sz="2999" dirty="0">
              <a:solidFill>
                <a:srgbClr val="000000"/>
              </a:solidFill>
              <a:latin typeface="Open Sans"/>
            </a:endParaRPr>
          </a:p>
          <a:p>
            <a:pPr marL="647699" lvl="1" indent="-323850">
              <a:lnSpc>
                <a:spcPts val="2999"/>
              </a:lnSpc>
              <a:buFont typeface="Arial"/>
              <a:buChar char="•"/>
            </a:pPr>
            <a:r>
              <a:rPr lang="en-US" sz="2999" dirty="0" err="1">
                <a:solidFill>
                  <a:srgbClr val="000000"/>
                </a:solidFill>
                <a:latin typeface="Open Sans"/>
              </a:rPr>
              <a:t>Nette</a:t>
            </a:r>
            <a:endParaRPr lang="en-US" sz="299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2" name="Freeform 22"/>
          <p:cNvSpPr/>
          <p:nvPr>
            <p:custDataLst>
              <p:tags r:id="rId18"/>
            </p:custDataLst>
          </p:nvPr>
        </p:nvSpPr>
        <p:spPr>
          <a:xfrm>
            <a:off x="5858116" y="1563411"/>
            <a:ext cx="2073968" cy="1248841"/>
          </a:xfrm>
          <a:custGeom>
            <a:avLst/>
            <a:gdLst/>
            <a:ahLst/>
            <a:cxnLst/>
            <a:rect l="l" t="t" r="r" b="b"/>
            <a:pathLst>
              <a:path w="2765290" h="1665121">
                <a:moveTo>
                  <a:pt x="0" y="0"/>
                </a:moveTo>
                <a:lnTo>
                  <a:pt x="2765290" y="0"/>
                </a:lnTo>
                <a:lnTo>
                  <a:pt x="2765290" y="1665120"/>
                </a:lnTo>
                <a:lnTo>
                  <a:pt x="0" y="166512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23" name="Freeform 23"/>
          <p:cNvSpPr/>
          <p:nvPr>
            <p:custDataLst>
              <p:tags r:id="rId19"/>
            </p:custDataLst>
          </p:nvPr>
        </p:nvSpPr>
        <p:spPr>
          <a:xfrm>
            <a:off x="7332853" y="1603580"/>
            <a:ext cx="1198461" cy="1168500"/>
          </a:xfrm>
          <a:custGeom>
            <a:avLst/>
            <a:gdLst/>
            <a:ahLst/>
            <a:cxnLst/>
            <a:rect l="l" t="t" r="r" b="b"/>
            <a:pathLst>
              <a:path w="1597948" h="1558000">
                <a:moveTo>
                  <a:pt x="0" y="0"/>
                </a:moveTo>
                <a:lnTo>
                  <a:pt x="1597948" y="0"/>
                </a:lnTo>
                <a:lnTo>
                  <a:pt x="1597948" y="1558000"/>
                </a:lnTo>
                <a:lnTo>
                  <a:pt x="0" y="15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489094" y="1835651"/>
            <a:ext cx="9801152" cy="687632"/>
            <a:chOff x="0" y="0"/>
            <a:chExt cx="3458003" cy="2426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58003" cy="242608"/>
            </a:xfrm>
            <a:custGeom>
              <a:avLst/>
              <a:gdLst/>
              <a:ahLst/>
              <a:cxnLst/>
              <a:rect l="l" t="t" r="r" b="b"/>
              <a:pathLst>
                <a:path w="3458003" h="242608">
                  <a:moveTo>
                    <a:pt x="9479" y="0"/>
                  </a:moveTo>
                  <a:lnTo>
                    <a:pt x="3448524" y="0"/>
                  </a:lnTo>
                  <a:cubicBezTo>
                    <a:pt x="3453759" y="0"/>
                    <a:pt x="3458003" y="4244"/>
                    <a:pt x="3458003" y="9479"/>
                  </a:cubicBezTo>
                  <a:lnTo>
                    <a:pt x="3458003" y="233129"/>
                  </a:lnTo>
                  <a:cubicBezTo>
                    <a:pt x="3458003" y="235643"/>
                    <a:pt x="3457004" y="238054"/>
                    <a:pt x="3455227" y="239831"/>
                  </a:cubicBezTo>
                  <a:cubicBezTo>
                    <a:pt x="3453449" y="241609"/>
                    <a:pt x="3451039" y="242608"/>
                    <a:pt x="3448524" y="242608"/>
                  </a:cubicBezTo>
                  <a:lnTo>
                    <a:pt x="9479" y="242608"/>
                  </a:lnTo>
                  <a:cubicBezTo>
                    <a:pt x="6965" y="242608"/>
                    <a:pt x="4554" y="241609"/>
                    <a:pt x="2776" y="239831"/>
                  </a:cubicBezTo>
                  <a:cubicBezTo>
                    <a:pt x="999" y="238054"/>
                    <a:pt x="0" y="235643"/>
                    <a:pt x="0" y="233129"/>
                  </a:cubicBezTo>
                  <a:lnTo>
                    <a:pt x="0" y="9479"/>
                  </a:lnTo>
                  <a:cubicBezTo>
                    <a:pt x="0" y="4244"/>
                    <a:pt x="4244" y="0"/>
                    <a:pt x="9479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458003" cy="29975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65496" y="1892277"/>
            <a:ext cx="9801152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 dirty="0">
                <a:solidFill>
                  <a:srgbClr val="FCFBFA"/>
                </a:solidFill>
                <a:latin typeface="Arial Bold"/>
              </a:rPr>
              <a:t>À VOS MARQUES. PRÊT, À VOS PHOTOS!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3337075" y="4312266"/>
            <a:ext cx="7041851" cy="3917335"/>
          </a:xfrm>
          <a:custGeom>
            <a:avLst/>
            <a:gdLst/>
            <a:ahLst/>
            <a:cxnLst/>
            <a:rect l="l" t="t" r="r" b="b"/>
            <a:pathLst>
              <a:path w="9389134" h="5223113">
                <a:moveTo>
                  <a:pt x="0" y="0"/>
                </a:moveTo>
                <a:lnTo>
                  <a:pt x="9389134" y="0"/>
                </a:lnTo>
                <a:lnTo>
                  <a:pt x="9389134" y="5223113"/>
                </a:lnTo>
                <a:lnTo>
                  <a:pt x="0" y="52231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44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960202" y="2812937"/>
            <a:ext cx="11795597" cy="104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Veuillez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envoyer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la photo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sélectionnée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en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pièce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jointe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par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courriel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à </a:t>
            </a:r>
            <a:r>
              <a:rPr lang="en-US" sz="2999" dirty="0">
                <a:solidFill>
                  <a:srgbClr val="003B77"/>
                </a:solidFill>
                <a:latin typeface="Arial Bold"/>
              </a:rPr>
              <a:t>vieassociative@afeas.qc.ca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avant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le 31 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juillet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2025.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rot="982582">
            <a:off x="11320458" y="6478213"/>
            <a:ext cx="1710298" cy="1667541"/>
          </a:xfrm>
          <a:custGeom>
            <a:avLst/>
            <a:gdLst/>
            <a:ahLst/>
            <a:cxnLst/>
            <a:rect l="l" t="t" r="r" b="b"/>
            <a:pathLst>
              <a:path w="2280397" h="2223388">
                <a:moveTo>
                  <a:pt x="0" y="0"/>
                </a:moveTo>
                <a:lnTo>
                  <a:pt x="2280397" y="0"/>
                </a:lnTo>
                <a:lnTo>
                  <a:pt x="2280397" y="2223388"/>
                </a:lnTo>
                <a:lnTo>
                  <a:pt x="0" y="2223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9502234" y="4288054"/>
            <a:ext cx="3949418" cy="4325675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4" y="1563411"/>
            <a:ext cx="4019314" cy="4814354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2485474" y="2716539"/>
            <a:ext cx="8745053" cy="4842573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6310448" y="1795521"/>
            <a:ext cx="1095106" cy="1265647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2939615" y="4101207"/>
            <a:ext cx="7836770" cy="1929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0"/>
              </a:lnSpc>
            </a:pPr>
            <a:r>
              <a:rPr lang="en-US" sz="7660">
                <a:solidFill>
                  <a:srgbClr val="FFFFFF"/>
                </a:solidFill>
                <a:latin typeface="Arial Bold"/>
              </a:rPr>
              <a:t>LE TIRAGE PROVINCIAL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423023" y="1951322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1518135" y="3004786"/>
            <a:ext cx="526362" cy="82962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402640" y="709041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1783026" y="6671141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2424364" y="773372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1570479" y="2367133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1248641" y="182079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0544730" y="188786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1610150" y="6395899"/>
            <a:ext cx="376268" cy="593051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1159650" y="7701097"/>
            <a:ext cx="332402" cy="523912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1611081" y="692396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95123" y="1951777"/>
            <a:ext cx="7263754" cy="728537"/>
            <a:chOff x="0" y="0"/>
            <a:chExt cx="2562768" cy="2570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62768" cy="257039"/>
            </a:xfrm>
            <a:custGeom>
              <a:avLst/>
              <a:gdLst/>
              <a:ahLst/>
              <a:cxnLst/>
              <a:rect l="l" t="t" r="r" b="b"/>
              <a:pathLst>
                <a:path w="2562768" h="257039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244249"/>
                  </a:lnTo>
                  <a:cubicBezTo>
                    <a:pt x="2562768" y="247641"/>
                    <a:pt x="2561421" y="250895"/>
                    <a:pt x="2559022" y="253293"/>
                  </a:cubicBezTo>
                  <a:cubicBezTo>
                    <a:pt x="2556624" y="255692"/>
                    <a:pt x="2553371" y="257039"/>
                    <a:pt x="2549978" y="257039"/>
                  </a:cubicBezTo>
                  <a:lnTo>
                    <a:pt x="12790" y="257039"/>
                  </a:lnTo>
                  <a:cubicBezTo>
                    <a:pt x="5726" y="257039"/>
                    <a:pt x="0" y="251313"/>
                    <a:pt x="0" y="244249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562768" cy="31418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992572" y="2049307"/>
            <a:ext cx="7087352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 TIRAGE PROVINCIAL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7030956" y="1546684"/>
            <a:ext cx="2097937" cy="1505270"/>
          </a:xfrm>
          <a:custGeom>
            <a:avLst/>
            <a:gdLst/>
            <a:ahLst/>
            <a:cxnLst/>
            <a:rect l="l" t="t" r="r" b="b"/>
            <a:pathLst>
              <a:path w="2797249" h="2007026">
                <a:moveTo>
                  <a:pt x="0" y="0"/>
                </a:moveTo>
                <a:lnTo>
                  <a:pt x="2797249" y="0"/>
                </a:lnTo>
                <a:lnTo>
                  <a:pt x="2797249" y="2007027"/>
                </a:lnTo>
                <a:lnTo>
                  <a:pt x="0" y="20070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9128893" y="5296055"/>
            <a:ext cx="1093637" cy="1543050"/>
          </a:xfrm>
          <a:custGeom>
            <a:avLst/>
            <a:gdLst/>
            <a:ahLst/>
            <a:cxnLst/>
            <a:rect l="l" t="t" r="r" b="b"/>
            <a:pathLst>
              <a:path w="1458182" h="2057400">
                <a:moveTo>
                  <a:pt x="0" y="0"/>
                </a:moveTo>
                <a:lnTo>
                  <a:pt x="1458183" y="0"/>
                </a:lnTo>
                <a:lnTo>
                  <a:pt x="145818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683325" y="3137680"/>
            <a:ext cx="12085660" cy="104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L’Afeas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lance encore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cette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année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son tirage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annuel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au profit des Afeas locales,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régionales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et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provinciale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.</a:t>
            </a:r>
          </a:p>
        </p:txBody>
      </p: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2427721" y="4301084"/>
            <a:ext cx="8860559" cy="289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2"/>
              </a:lnSpc>
            </a:pPr>
            <a:r>
              <a:rPr lang="en-US" sz="3258" dirty="0">
                <a:solidFill>
                  <a:srgbClr val="023778"/>
                </a:solidFill>
                <a:latin typeface="Arial Bold"/>
              </a:rPr>
              <a:t>À </a:t>
            </a:r>
            <a:r>
              <a:rPr lang="en-US" sz="3258" dirty="0" err="1">
                <a:solidFill>
                  <a:srgbClr val="023778"/>
                </a:solidFill>
                <a:latin typeface="Arial Bold"/>
              </a:rPr>
              <a:t>gagner</a:t>
            </a:r>
            <a:r>
              <a:rPr lang="en-US" sz="3258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3258" dirty="0" err="1">
                <a:solidFill>
                  <a:srgbClr val="023778"/>
                </a:solidFill>
                <a:latin typeface="Arial Bold"/>
              </a:rPr>
              <a:t>cette</a:t>
            </a:r>
            <a:r>
              <a:rPr lang="en-US" sz="3258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3258" dirty="0" err="1">
                <a:solidFill>
                  <a:srgbClr val="023778"/>
                </a:solidFill>
                <a:latin typeface="Arial Bold"/>
              </a:rPr>
              <a:t>année</a:t>
            </a:r>
            <a:r>
              <a:rPr lang="en-US" sz="3258" dirty="0">
                <a:solidFill>
                  <a:srgbClr val="023778"/>
                </a:solidFill>
                <a:latin typeface="Arial Bold"/>
              </a:rPr>
              <a:t> 15 000 $ </a:t>
            </a:r>
            <a:r>
              <a:rPr lang="en-US" sz="3258" dirty="0" err="1">
                <a:solidFill>
                  <a:srgbClr val="023778"/>
                </a:solidFill>
                <a:latin typeface="Arial Bold"/>
              </a:rPr>
              <a:t>en</a:t>
            </a:r>
            <a:r>
              <a:rPr lang="en-US" sz="3258" dirty="0">
                <a:solidFill>
                  <a:srgbClr val="023778"/>
                </a:solidFill>
                <a:latin typeface="Arial Bold"/>
              </a:rPr>
              <a:t> prix :</a:t>
            </a:r>
          </a:p>
          <a:p>
            <a:pPr algn="ctr">
              <a:lnSpc>
                <a:spcPts val="4562"/>
              </a:lnSpc>
            </a:pPr>
            <a:r>
              <a:rPr lang="en-US" sz="3258" dirty="0">
                <a:solidFill>
                  <a:srgbClr val="023778"/>
                </a:solidFill>
                <a:latin typeface="Arial"/>
              </a:rPr>
              <a:t>1 prix de 10 000 $</a:t>
            </a:r>
          </a:p>
          <a:p>
            <a:pPr algn="ctr">
              <a:lnSpc>
                <a:spcPts val="4562"/>
              </a:lnSpc>
            </a:pPr>
            <a:r>
              <a:rPr lang="en-US" sz="3258" dirty="0">
                <a:solidFill>
                  <a:srgbClr val="023778"/>
                </a:solidFill>
                <a:latin typeface="Arial"/>
              </a:rPr>
              <a:t>1 prix de 2 000 $</a:t>
            </a:r>
          </a:p>
          <a:p>
            <a:pPr algn="ctr">
              <a:lnSpc>
                <a:spcPts val="4562"/>
              </a:lnSpc>
            </a:pPr>
            <a:r>
              <a:rPr lang="en-US" sz="3258" dirty="0">
                <a:solidFill>
                  <a:srgbClr val="023778"/>
                </a:solidFill>
                <a:latin typeface="Arial"/>
              </a:rPr>
              <a:t>1 prix de 1 000 $</a:t>
            </a:r>
          </a:p>
          <a:p>
            <a:pPr algn="ctr">
              <a:lnSpc>
                <a:spcPts val="4562"/>
              </a:lnSpc>
            </a:pPr>
            <a:r>
              <a:rPr lang="en-US" sz="3258" dirty="0">
                <a:solidFill>
                  <a:srgbClr val="023778"/>
                </a:solidFill>
                <a:latin typeface="Arial"/>
              </a:rPr>
              <a:t>4 prix de 500 $</a:t>
            </a:r>
          </a:p>
        </p:txBody>
      </p:sp>
      <p:sp>
        <p:nvSpPr>
          <p:cNvPr id="14" name="TextBox 14"/>
          <p:cNvSpPr txBox="1"/>
          <p:nvPr>
            <p:custDataLst>
              <p:tags r:id="rId9"/>
            </p:custDataLst>
          </p:nvPr>
        </p:nvSpPr>
        <p:spPr>
          <a:xfrm>
            <a:off x="771525" y="6856395"/>
            <a:ext cx="12833771" cy="158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dirty="0">
                <a:solidFill>
                  <a:srgbClr val="DC5728"/>
                </a:solidFill>
                <a:latin typeface="Arial Bold"/>
              </a:rPr>
              <a:t>…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mais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aussi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 :</a:t>
            </a: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23778"/>
                </a:solidFill>
                <a:latin typeface="Arial Bold"/>
              </a:rPr>
              <a:t>1 prix de 250 $ pour la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meilleure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vendeuse!</a:t>
            </a:r>
          </a:p>
          <a:p>
            <a:pPr algn="just">
              <a:lnSpc>
                <a:spcPts val="4199"/>
              </a:lnSpc>
            </a:pPr>
            <a:r>
              <a:rPr lang="en-US" sz="2999" dirty="0">
                <a:solidFill>
                  <a:srgbClr val="023778"/>
                </a:solidFill>
                <a:latin typeface="Arial Bold"/>
              </a:rPr>
              <a:t>5 prix de 50 $ à faire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tirer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entre les vendeuses de 30 billets et plus!</a:t>
            </a:r>
          </a:p>
        </p:txBody>
      </p:sp>
      <p:sp>
        <p:nvSpPr>
          <p:cNvPr id="15" name="Freeform 15"/>
          <p:cNvSpPr/>
          <p:nvPr>
            <p:custDataLst>
              <p:tags r:id="rId10"/>
            </p:custDataLst>
          </p:nvPr>
        </p:nvSpPr>
        <p:spPr>
          <a:xfrm>
            <a:off x="3442612" y="5296055"/>
            <a:ext cx="1093637" cy="1543050"/>
          </a:xfrm>
          <a:custGeom>
            <a:avLst/>
            <a:gdLst/>
            <a:ahLst/>
            <a:cxnLst/>
            <a:rect l="l" t="t" r="r" b="b"/>
            <a:pathLst>
              <a:path w="1458182" h="2057400">
                <a:moveTo>
                  <a:pt x="0" y="0"/>
                </a:moveTo>
                <a:lnTo>
                  <a:pt x="1458182" y="0"/>
                </a:lnTo>
                <a:lnTo>
                  <a:pt x="145818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11175394" y="6572341"/>
            <a:ext cx="1891309" cy="1657259"/>
          </a:xfrm>
          <a:custGeom>
            <a:avLst/>
            <a:gdLst/>
            <a:ahLst/>
            <a:cxnLst/>
            <a:rect l="l" t="t" r="r" b="b"/>
            <a:pathLst>
              <a:path w="2521745" h="2209679">
                <a:moveTo>
                  <a:pt x="0" y="0"/>
                </a:moveTo>
                <a:lnTo>
                  <a:pt x="2521745" y="0"/>
                </a:lnTo>
                <a:lnTo>
                  <a:pt x="2521745" y="2209679"/>
                </a:lnTo>
                <a:lnTo>
                  <a:pt x="0" y="2209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595123" y="3176028"/>
            <a:ext cx="12349352" cy="1071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53"/>
              </a:lnSpc>
            </a:pPr>
            <a:r>
              <a:rPr lang="en-US" sz="3038" dirty="0">
                <a:solidFill>
                  <a:srgbClr val="DC5728"/>
                </a:solidFill>
                <a:latin typeface="Arial Bold"/>
              </a:rPr>
              <a:t>Le prix d’un billet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vendu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sera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partagé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entre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tous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les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paliers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de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l’Afeas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!</a:t>
            </a:r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2246211" y="3847375"/>
            <a:ext cx="9569491" cy="3259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53"/>
              </a:lnSpc>
            </a:pPr>
            <a:r>
              <a:rPr lang="en-US" sz="3038" dirty="0">
                <a:solidFill>
                  <a:srgbClr val="689F38"/>
                </a:solidFill>
                <a:latin typeface="Arial Bold"/>
              </a:rPr>
              <a:t>20 $ par billet</a:t>
            </a:r>
          </a:p>
          <a:p>
            <a:pPr marL="655796" lvl="1" indent="-327898">
              <a:lnSpc>
                <a:spcPts val="4253"/>
              </a:lnSpc>
              <a:buFont typeface="Arial"/>
              <a:buChar char="•"/>
            </a:pPr>
            <a:r>
              <a:rPr lang="en-US" sz="3038" dirty="0">
                <a:solidFill>
                  <a:srgbClr val="023778"/>
                </a:solidFill>
                <a:latin typeface="Arial Bold"/>
              </a:rPr>
              <a:t>5 $ 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au profit des Afeas locales</a:t>
            </a:r>
          </a:p>
          <a:p>
            <a:pPr marL="655796" lvl="1" indent="-327898">
              <a:lnSpc>
                <a:spcPts val="4253"/>
              </a:lnSpc>
              <a:buFont typeface="Arial"/>
              <a:buChar char="•"/>
            </a:pPr>
            <a:r>
              <a:rPr lang="en-US" sz="3038" dirty="0">
                <a:solidFill>
                  <a:srgbClr val="023778"/>
                </a:solidFill>
                <a:latin typeface="Arial Bold"/>
              </a:rPr>
              <a:t>6 $ 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au profit des Afeas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régionales</a:t>
            </a:r>
            <a:endParaRPr lang="en-US" sz="3038" dirty="0">
              <a:solidFill>
                <a:srgbClr val="023778"/>
              </a:solidFill>
              <a:latin typeface="Arial"/>
            </a:endParaRPr>
          </a:p>
          <a:p>
            <a:pPr marL="655796" lvl="1" indent="-327898">
              <a:lnSpc>
                <a:spcPts val="4253"/>
              </a:lnSpc>
              <a:buFont typeface="Arial"/>
              <a:buChar char="•"/>
            </a:pPr>
            <a:r>
              <a:rPr lang="en-US" sz="3038" dirty="0">
                <a:solidFill>
                  <a:srgbClr val="023778"/>
                </a:solidFill>
                <a:latin typeface="Arial Bold"/>
              </a:rPr>
              <a:t>3 $ 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au profit de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l’Afeas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provinciale</a:t>
            </a:r>
            <a:endParaRPr lang="en-US" sz="3038" dirty="0">
              <a:solidFill>
                <a:srgbClr val="023778"/>
              </a:solidFill>
              <a:latin typeface="Arial"/>
            </a:endParaRPr>
          </a:p>
          <a:p>
            <a:pPr marL="655796" lvl="1" indent="-327898">
              <a:lnSpc>
                <a:spcPts val="4253"/>
              </a:lnSpc>
              <a:buFont typeface="Arial"/>
              <a:buChar char="•"/>
            </a:pPr>
            <a:r>
              <a:rPr lang="en-US" sz="3038" dirty="0">
                <a:solidFill>
                  <a:srgbClr val="023778"/>
                </a:solidFill>
                <a:latin typeface="Arial Bold"/>
              </a:rPr>
              <a:t>6 $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de frais fixes (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licence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de tirage, prix, administration)</a:t>
            </a:r>
          </a:p>
        </p:txBody>
      </p:sp>
      <p:sp>
        <p:nvSpPr>
          <p:cNvPr id="9" name="TextBox 9"/>
          <p:cNvSpPr txBox="1"/>
          <p:nvPr>
            <p:custDataLst>
              <p:tags r:id="rId6"/>
            </p:custDataLst>
          </p:nvPr>
        </p:nvSpPr>
        <p:spPr>
          <a:xfrm>
            <a:off x="595123" y="7152339"/>
            <a:ext cx="9693934" cy="1221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62"/>
              </a:lnSpc>
            </a:pPr>
            <a:r>
              <a:rPr lang="en-US" sz="3473" dirty="0">
                <a:solidFill>
                  <a:srgbClr val="003B77"/>
                </a:solidFill>
                <a:latin typeface="Arial Bold"/>
              </a:rPr>
              <a:t>Une </a:t>
            </a:r>
            <a:r>
              <a:rPr lang="en-US" sz="3473" dirty="0" err="1">
                <a:solidFill>
                  <a:srgbClr val="003B77"/>
                </a:solidFill>
                <a:latin typeface="Arial Bold"/>
              </a:rPr>
              <a:t>opportunité</a:t>
            </a:r>
            <a:r>
              <a:rPr lang="en-US" sz="3473" dirty="0">
                <a:solidFill>
                  <a:srgbClr val="003B77"/>
                </a:solidFill>
                <a:latin typeface="Arial Bold"/>
              </a:rPr>
              <a:t> de </a:t>
            </a:r>
            <a:r>
              <a:rPr lang="en-US" sz="3473" dirty="0" err="1">
                <a:solidFill>
                  <a:srgbClr val="003B77"/>
                </a:solidFill>
                <a:latin typeface="Arial Bold"/>
              </a:rPr>
              <a:t>financement</a:t>
            </a:r>
            <a:r>
              <a:rPr lang="en-US" sz="3473" dirty="0">
                <a:solidFill>
                  <a:srgbClr val="003B77"/>
                </a:solidFill>
                <a:latin typeface="Arial Bold"/>
              </a:rPr>
              <a:t> pour </a:t>
            </a:r>
            <a:r>
              <a:rPr lang="en-US" sz="3473" dirty="0" err="1">
                <a:solidFill>
                  <a:srgbClr val="003B77"/>
                </a:solidFill>
                <a:latin typeface="Arial Bold"/>
              </a:rPr>
              <a:t>toute</a:t>
            </a:r>
            <a:r>
              <a:rPr lang="en-US" sz="3473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3473" dirty="0" err="1">
                <a:solidFill>
                  <a:srgbClr val="003B77"/>
                </a:solidFill>
                <a:latin typeface="Arial Bold"/>
              </a:rPr>
              <a:t>une</a:t>
            </a:r>
            <a:r>
              <a:rPr lang="en-US" sz="3473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3473" dirty="0" err="1">
                <a:solidFill>
                  <a:srgbClr val="003B77"/>
                </a:solidFill>
                <a:latin typeface="Arial Bold"/>
              </a:rPr>
              <a:t>année</a:t>
            </a:r>
            <a:r>
              <a:rPr lang="en-US" sz="3473" dirty="0">
                <a:solidFill>
                  <a:srgbClr val="003B77"/>
                </a:solidFill>
                <a:latin typeface="Arial Bold"/>
              </a:rPr>
              <a:t>!</a:t>
            </a:r>
          </a:p>
        </p:txBody>
      </p:sp>
      <p:grpSp>
        <p:nvGrpSpPr>
          <p:cNvPr id="10" name="Group 10"/>
          <p:cNvGrpSpPr/>
          <p:nvPr>
            <p:custDataLst>
              <p:tags r:id="rId7"/>
            </p:custDataLst>
          </p:nvPr>
        </p:nvGrpSpPr>
        <p:grpSpPr>
          <a:xfrm>
            <a:off x="595123" y="1951777"/>
            <a:ext cx="7263754" cy="728537"/>
            <a:chOff x="0" y="0"/>
            <a:chExt cx="2562768" cy="2570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62768" cy="257039"/>
            </a:xfrm>
            <a:custGeom>
              <a:avLst/>
              <a:gdLst/>
              <a:ahLst/>
              <a:cxnLst/>
              <a:rect l="l" t="t" r="r" b="b"/>
              <a:pathLst>
                <a:path w="2562768" h="257039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244249"/>
                  </a:lnTo>
                  <a:cubicBezTo>
                    <a:pt x="2562768" y="247641"/>
                    <a:pt x="2561421" y="250895"/>
                    <a:pt x="2559022" y="253293"/>
                  </a:cubicBezTo>
                  <a:cubicBezTo>
                    <a:pt x="2556624" y="255692"/>
                    <a:pt x="2553371" y="257039"/>
                    <a:pt x="2549978" y="257039"/>
                  </a:cubicBezTo>
                  <a:lnTo>
                    <a:pt x="12790" y="257039"/>
                  </a:lnTo>
                  <a:cubicBezTo>
                    <a:pt x="5726" y="257039"/>
                    <a:pt x="0" y="251313"/>
                    <a:pt x="0" y="244249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562768" cy="31418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992572" y="2049307"/>
            <a:ext cx="7087352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 TIRAGE PROVINCIAL</a:t>
            </a:r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>
            <a:off x="7030956" y="1546684"/>
            <a:ext cx="2097937" cy="1505270"/>
          </a:xfrm>
          <a:custGeom>
            <a:avLst/>
            <a:gdLst/>
            <a:ahLst/>
            <a:cxnLst/>
            <a:rect l="l" t="t" r="r" b="b"/>
            <a:pathLst>
              <a:path w="2797249" h="2007026">
                <a:moveTo>
                  <a:pt x="0" y="0"/>
                </a:moveTo>
                <a:lnTo>
                  <a:pt x="2797249" y="0"/>
                </a:lnTo>
                <a:lnTo>
                  <a:pt x="2797249" y="2007027"/>
                </a:lnTo>
                <a:lnTo>
                  <a:pt x="0" y="20070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-583887" y="8229601"/>
            <a:ext cx="2418862" cy="2409791"/>
          </a:xfrm>
          <a:custGeom>
            <a:avLst/>
            <a:gdLst/>
            <a:ahLst/>
            <a:cxnLst/>
            <a:rect l="l" t="t" r="r" b="b"/>
            <a:pathLst>
              <a:path w="3225149" h="3213055">
                <a:moveTo>
                  <a:pt x="0" y="0"/>
                </a:moveTo>
                <a:lnTo>
                  <a:pt x="3225149" y="0"/>
                </a:lnTo>
                <a:lnTo>
                  <a:pt x="3225149" y="3213055"/>
                </a:lnTo>
                <a:lnTo>
                  <a:pt x="0" y="3213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595123" y="1936481"/>
            <a:ext cx="7736117" cy="1132199"/>
            <a:chOff x="0" y="0"/>
            <a:chExt cx="2729426" cy="3994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9426" cy="399458"/>
            </a:xfrm>
            <a:custGeom>
              <a:avLst/>
              <a:gdLst/>
              <a:ahLst/>
              <a:cxnLst/>
              <a:rect l="l" t="t" r="r" b="b"/>
              <a:pathLst>
                <a:path w="2729426" h="399458">
                  <a:moveTo>
                    <a:pt x="12009" y="0"/>
                  </a:moveTo>
                  <a:lnTo>
                    <a:pt x="2717417" y="0"/>
                  </a:lnTo>
                  <a:cubicBezTo>
                    <a:pt x="2724049" y="0"/>
                    <a:pt x="2729426" y="5377"/>
                    <a:pt x="2729426" y="12009"/>
                  </a:cubicBezTo>
                  <a:lnTo>
                    <a:pt x="2729426" y="387449"/>
                  </a:lnTo>
                  <a:cubicBezTo>
                    <a:pt x="2729426" y="394081"/>
                    <a:pt x="2724049" y="399458"/>
                    <a:pt x="2717417" y="399458"/>
                  </a:cubicBezTo>
                  <a:lnTo>
                    <a:pt x="12009" y="399458"/>
                  </a:lnTo>
                  <a:cubicBezTo>
                    <a:pt x="5377" y="399458"/>
                    <a:pt x="0" y="394081"/>
                    <a:pt x="0" y="387449"/>
                  </a:cubicBezTo>
                  <a:lnTo>
                    <a:pt x="0" y="12009"/>
                  </a:lnTo>
                  <a:cubicBezTo>
                    <a:pt x="0" y="5377"/>
                    <a:pt x="5377" y="0"/>
                    <a:pt x="12009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729426" cy="45660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8" name="TextBox 8"/>
          <p:cNvSpPr txBox="1"/>
          <p:nvPr>
            <p:custDataLst>
              <p:tags r:id="rId4"/>
            </p:custDataLst>
          </p:nvPr>
        </p:nvSpPr>
        <p:spPr>
          <a:xfrm>
            <a:off x="771525" y="2158041"/>
            <a:ext cx="836344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OBJECTIFS DE LA RENCONTRE</a:t>
            </a:r>
          </a:p>
        </p:txBody>
      </p:sp>
      <p:grpSp>
        <p:nvGrpSpPr>
          <p:cNvPr id="9" name="Group 9"/>
          <p:cNvGrpSpPr/>
          <p:nvPr>
            <p:custDataLst>
              <p:tags r:id="rId5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625544" y="3290483"/>
            <a:ext cx="10549850" cy="3810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>
                <a:solidFill>
                  <a:srgbClr val="023778"/>
                </a:solidFill>
                <a:latin typeface="Arial"/>
              </a:rPr>
              <a:t>Appropriation de la JARA 2024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 err="1">
                <a:solidFill>
                  <a:srgbClr val="023778"/>
                </a:solidFill>
                <a:latin typeface="Arial"/>
              </a:rPr>
              <a:t>Tisser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et solidifier des liens entre les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membres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des Afeas.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>
                <a:solidFill>
                  <a:srgbClr val="023778"/>
                </a:solidFill>
                <a:latin typeface="Arial"/>
              </a:rPr>
              <a:t>Assurer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vision commune et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unie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entre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les instances Afeas.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 err="1">
                <a:solidFill>
                  <a:srgbClr val="023778"/>
                </a:solidFill>
                <a:latin typeface="Arial"/>
              </a:rPr>
              <a:t>Partager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les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outils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et les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informations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nécessaires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pour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année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Afeas et la vie associative de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l’organisme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.</a:t>
            </a:r>
          </a:p>
          <a:p>
            <a:pPr>
              <a:lnSpc>
                <a:spcPts val="4253"/>
              </a:lnSpc>
            </a:pPr>
            <a:endParaRPr lang="en-US" sz="3038" dirty="0">
              <a:solidFill>
                <a:srgbClr val="023778"/>
              </a:solidFill>
              <a:latin typeface="Arial"/>
            </a:endParaRP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flipH="1">
            <a:off x="11159312" y="6377764"/>
            <a:ext cx="1951870" cy="1851836"/>
          </a:xfrm>
          <a:custGeom>
            <a:avLst/>
            <a:gdLst/>
            <a:ahLst/>
            <a:cxnLst/>
            <a:rect l="l" t="t" r="r" b="b"/>
            <a:pathLst>
              <a:path w="2602493" h="2469115">
                <a:moveTo>
                  <a:pt x="2602493" y="0"/>
                </a:moveTo>
                <a:lnTo>
                  <a:pt x="0" y="0"/>
                </a:lnTo>
                <a:lnTo>
                  <a:pt x="0" y="2469115"/>
                </a:lnTo>
                <a:lnTo>
                  <a:pt x="2602493" y="2469115"/>
                </a:lnTo>
                <a:lnTo>
                  <a:pt x="2602493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6" name="Group 6"/>
          <p:cNvGrpSpPr/>
          <p:nvPr>
            <p:custDataLst>
              <p:tags r:id="rId3"/>
            </p:custDataLst>
          </p:nvPr>
        </p:nvGrpSpPr>
        <p:grpSpPr>
          <a:xfrm>
            <a:off x="595123" y="1951777"/>
            <a:ext cx="7263754" cy="728537"/>
            <a:chOff x="0" y="0"/>
            <a:chExt cx="2562768" cy="2570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62768" cy="257039"/>
            </a:xfrm>
            <a:custGeom>
              <a:avLst/>
              <a:gdLst/>
              <a:ahLst/>
              <a:cxnLst/>
              <a:rect l="l" t="t" r="r" b="b"/>
              <a:pathLst>
                <a:path w="2562768" h="257039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244249"/>
                  </a:lnTo>
                  <a:cubicBezTo>
                    <a:pt x="2562768" y="247641"/>
                    <a:pt x="2561421" y="250895"/>
                    <a:pt x="2559022" y="253293"/>
                  </a:cubicBezTo>
                  <a:cubicBezTo>
                    <a:pt x="2556624" y="255692"/>
                    <a:pt x="2553371" y="257039"/>
                    <a:pt x="2549978" y="257039"/>
                  </a:cubicBezTo>
                  <a:lnTo>
                    <a:pt x="12790" y="257039"/>
                  </a:lnTo>
                  <a:cubicBezTo>
                    <a:pt x="5726" y="257039"/>
                    <a:pt x="0" y="251313"/>
                    <a:pt x="0" y="244249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562768" cy="31418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992572" y="2049307"/>
            <a:ext cx="7087352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 TIRAGE PROVINCIAL</a:t>
            </a:r>
          </a:p>
        </p:txBody>
      </p: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7030956" y="1546684"/>
            <a:ext cx="2097937" cy="1505270"/>
          </a:xfrm>
          <a:custGeom>
            <a:avLst/>
            <a:gdLst/>
            <a:ahLst/>
            <a:cxnLst/>
            <a:rect l="l" t="t" r="r" b="b"/>
            <a:pathLst>
              <a:path w="2797249" h="2007026">
                <a:moveTo>
                  <a:pt x="0" y="0"/>
                </a:moveTo>
                <a:lnTo>
                  <a:pt x="2797249" y="0"/>
                </a:lnTo>
                <a:lnTo>
                  <a:pt x="2797249" y="2007027"/>
                </a:lnTo>
                <a:lnTo>
                  <a:pt x="0" y="200702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3138214" y="4781620"/>
            <a:ext cx="790289" cy="1736899"/>
          </a:xfrm>
          <a:custGeom>
            <a:avLst/>
            <a:gdLst/>
            <a:ahLst/>
            <a:cxnLst/>
            <a:rect l="l" t="t" r="r" b="b"/>
            <a:pathLst>
              <a:path w="1053718" h="2315865">
                <a:moveTo>
                  <a:pt x="0" y="0"/>
                </a:moveTo>
                <a:lnTo>
                  <a:pt x="1053719" y="0"/>
                </a:lnTo>
                <a:lnTo>
                  <a:pt x="1053719" y="2315865"/>
                </a:lnTo>
                <a:lnTo>
                  <a:pt x="0" y="231586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4286070" y="4878560"/>
            <a:ext cx="1266544" cy="1130390"/>
          </a:xfrm>
          <a:custGeom>
            <a:avLst/>
            <a:gdLst/>
            <a:ahLst/>
            <a:cxnLst/>
            <a:rect l="l" t="t" r="r" b="b"/>
            <a:pathLst>
              <a:path w="1688725" h="1507187">
                <a:moveTo>
                  <a:pt x="0" y="0"/>
                </a:moveTo>
                <a:lnTo>
                  <a:pt x="1688726" y="0"/>
                </a:lnTo>
                <a:lnTo>
                  <a:pt x="1688726" y="1507187"/>
                </a:lnTo>
                <a:lnTo>
                  <a:pt x="0" y="150718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5910181" y="5308932"/>
            <a:ext cx="1349825" cy="809895"/>
          </a:xfrm>
          <a:custGeom>
            <a:avLst/>
            <a:gdLst/>
            <a:ahLst/>
            <a:cxnLst/>
            <a:rect l="l" t="t" r="r" b="b"/>
            <a:pathLst>
              <a:path w="1799767" h="1079860">
                <a:moveTo>
                  <a:pt x="0" y="0"/>
                </a:moveTo>
                <a:lnTo>
                  <a:pt x="1799767" y="0"/>
                </a:lnTo>
                <a:lnTo>
                  <a:pt x="1799767" y="1079860"/>
                </a:lnTo>
                <a:lnTo>
                  <a:pt x="0" y="107986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>
            <a:off x="7910033" y="4845430"/>
            <a:ext cx="566663" cy="1736899"/>
          </a:xfrm>
          <a:custGeom>
            <a:avLst/>
            <a:gdLst/>
            <a:ahLst/>
            <a:cxnLst/>
            <a:rect l="l" t="t" r="r" b="b"/>
            <a:pathLst>
              <a:path w="755551" h="2315865">
                <a:moveTo>
                  <a:pt x="0" y="0"/>
                </a:moveTo>
                <a:lnTo>
                  <a:pt x="755550" y="0"/>
                </a:lnTo>
                <a:lnTo>
                  <a:pt x="755550" y="2315865"/>
                </a:lnTo>
                <a:lnTo>
                  <a:pt x="0" y="231586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5" name="Freeform 15"/>
          <p:cNvSpPr/>
          <p:nvPr>
            <p:custDataLst>
              <p:tags r:id="rId10"/>
            </p:custDataLst>
          </p:nvPr>
        </p:nvSpPr>
        <p:spPr>
          <a:xfrm rot="-1326553">
            <a:off x="9141713" y="5175797"/>
            <a:ext cx="1128243" cy="535916"/>
          </a:xfrm>
          <a:custGeom>
            <a:avLst/>
            <a:gdLst/>
            <a:ahLst/>
            <a:cxnLst/>
            <a:rect l="l" t="t" r="r" b="b"/>
            <a:pathLst>
              <a:path w="1504324" h="714554">
                <a:moveTo>
                  <a:pt x="0" y="0"/>
                </a:moveTo>
                <a:lnTo>
                  <a:pt x="1504324" y="0"/>
                </a:lnTo>
                <a:lnTo>
                  <a:pt x="1504324" y="714553"/>
                </a:lnTo>
                <a:lnTo>
                  <a:pt x="0" y="7145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6" name="TextBox 16"/>
          <p:cNvSpPr txBox="1"/>
          <p:nvPr>
            <p:custDataLst>
              <p:tags r:id="rId11"/>
            </p:custDataLst>
          </p:nvPr>
        </p:nvSpPr>
        <p:spPr>
          <a:xfrm>
            <a:off x="595123" y="3271787"/>
            <a:ext cx="12349352" cy="1071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53"/>
              </a:lnSpc>
            </a:pP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Cette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année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encore,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chaque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vendeuse qui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réussira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à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vendre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9 billets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obtiendra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1 billet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gratuit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à son nom!</a:t>
            </a:r>
          </a:p>
        </p:txBody>
      </p:sp>
      <p:sp>
        <p:nvSpPr>
          <p:cNvPr id="17" name="TextBox 17"/>
          <p:cNvSpPr txBox="1"/>
          <p:nvPr>
            <p:custDataLst>
              <p:tags r:id="rId12"/>
            </p:custDataLst>
          </p:nvPr>
        </p:nvSpPr>
        <p:spPr>
          <a:xfrm>
            <a:off x="595123" y="6969238"/>
            <a:ext cx="12768329" cy="1623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C’est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une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incitation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attrayante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pour les vendeuses à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dépasser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leurs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objectifs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de vente et à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bénéficier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d’une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récompense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supplémentaire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pour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leurs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efforts.</a:t>
            </a:r>
          </a:p>
        </p:txBody>
      </p:sp>
      <p:sp>
        <p:nvSpPr>
          <p:cNvPr id="18" name="TextBox 18"/>
          <p:cNvSpPr txBox="1"/>
          <p:nvPr>
            <p:custDataLst>
              <p:tags r:id="rId13"/>
            </p:custDataLst>
          </p:nvPr>
        </p:nvSpPr>
        <p:spPr>
          <a:xfrm>
            <a:off x="4078522" y="6073211"/>
            <a:ext cx="1681640" cy="52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>
                <a:solidFill>
                  <a:srgbClr val="689F38"/>
                </a:solidFill>
                <a:latin typeface="Arial Bold"/>
              </a:rPr>
              <a:t>VENDUS</a:t>
            </a:r>
          </a:p>
        </p:txBody>
      </p:sp>
      <p:sp>
        <p:nvSpPr>
          <p:cNvPr id="19" name="TextBox 19"/>
          <p:cNvSpPr txBox="1"/>
          <p:nvPr>
            <p:custDataLst>
              <p:tags r:id="rId14"/>
            </p:custDataLst>
          </p:nvPr>
        </p:nvSpPr>
        <p:spPr>
          <a:xfrm>
            <a:off x="8833883" y="6073211"/>
            <a:ext cx="1743903" cy="52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>
                <a:solidFill>
                  <a:srgbClr val="689F38"/>
                </a:solidFill>
                <a:latin typeface="Arial Bold"/>
              </a:rPr>
              <a:t>GRATUIT</a:t>
            </a:r>
          </a:p>
        </p:txBody>
      </p:sp>
      <p:sp>
        <p:nvSpPr>
          <p:cNvPr id="20" name="Freeform 20"/>
          <p:cNvSpPr/>
          <p:nvPr>
            <p:custDataLst>
              <p:tags r:id="rId15"/>
            </p:custDataLst>
          </p:nvPr>
        </p:nvSpPr>
        <p:spPr>
          <a:xfrm rot="-2241626">
            <a:off x="3914372" y="4788793"/>
            <a:ext cx="1266544" cy="1130390"/>
          </a:xfrm>
          <a:custGeom>
            <a:avLst/>
            <a:gdLst/>
            <a:ahLst/>
            <a:cxnLst/>
            <a:rect l="l" t="t" r="r" b="b"/>
            <a:pathLst>
              <a:path w="1688725" h="1507187">
                <a:moveTo>
                  <a:pt x="0" y="0"/>
                </a:moveTo>
                <a:lnTo>
                  <a:pt x="1688725" y="0"/>
                </a:lnTo>
                <a:lnTo>
                  <a:pt x="1688725" y="1507187"/>
                </a:lnTo>
                <a:lnTo>
                  <a:pt x="0" y="150718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21" name="Freeform 21"/>
          <p:cNvSpPr/>
          <p:nvPr>
            <p:custDataLst>
              <p:tags r:id="rId16"/>
            </p:custDataLst>
          </p:nvPr>
        </p:nvSpPr>
        <p:spPr>
          <a:xfrm rot="761362">
            <a:off x="4394757" y="5003863"/>
            <a:ext cx="1266544" cy="1130390"/>
          </a:xfrm>
          <a:custGeom>
            <a:avLst/>
            <a:gdLst/>
            <a:ahLst/>
            <a:cxnLst/>
            <a:rect l="l" t="t" r="r" b="b"/>
            <a:pathLst>
              <a:path w="1688725" h="1507187">
                <a:moveTo>
                  <a:pt x="0" y="0"/>
                </a:moveTo>
                <a:lnTo>
                  <a:pt x="1688725" y="0"/>
                </a:lnTo>
                <a:lnTo>
                  <a:pt x="1688725" y="1507187"/>
                </a:lnTo>
                <a:lnTo>
                  <a:pt x="0" y="150718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9502234" y="4288054"/>
            <a:ext cx="3949418" cy="4325675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4" y="1563411"/>
            <a:ext cx="4019314" cy="4814354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2485474" y="2716539"/>
            <a:ext cx="8745053" cy="4842573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6310448" y="1795521"/>
            <a:ext cx="1095106" cy="1265647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2944439" y="3637364"/>
            <a:ext cx="7836770" cy="1929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0"/>
              </a:lnSpc>
            </a:pPr>
            <a:r>
              <a:rPr lang="en-US" sz="7660">
                <a:solidFill>
                  <a:srgbClr val="FFFFFF"/>
                </a:solidFill>
                <a:latin typeface="Arial Bold"/>
              </a:rPr>
              <a:t>LES CONCOURS PROVINCIAUX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423023" y="1951322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1518135" y="3004786"/>
            <a:ext cx="526362" cy="82962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402640" y="709041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1783026" y="6671141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2424364" y="773372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1570479" y="2367133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1248641" y="182079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0544730" y="188786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1610150" y="6395899"/>
            <a:ext cx="376268" cy="593051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1159650" y="7701097"/>
            <a:ext cx="332402" cy="523912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1611081" y="692396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95123" y="1936481"/>
            <a:ext cx="7687280" cy="799125"/>
            <a:chOff x="0" y="0"/>
            <a:chExt cx="2712195" cy="2819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712195" cy="339094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83325" y="2104600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pic>
        <p:nvPicPr>
          <p:cNvPr id="10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11175394" y="6462759"/>
            <a:ext cx="1981812" cy="1882721"/>
          </a:xfrm>
          <a:prstGeom prst="rect">
            <a:avLst/>
          </a:prstGeom>
        </p:spPr>
      </p:pic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683325" y="2937069"/>
            <a:ext cx="12349352" cy="318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L’Afeas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invite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toutes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les Afeas locales et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régionales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à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participer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aux concours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provinciaux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 2024-2025.</a:t>
            </a:r>
          </a:p>
          <a:p>
            <a:pPr algn="just">
              <a:lnSpc>
                <a:spcPts val="4199"/>
              </a:lnSpc>
            </a:pPr>
            <a:endParaRPr lang="en-US" sz="2999" dirty="0">
              <a:solidFill>
                <a:srgbClr val="689F38"/>
              </a:solidFill>
              <a:latin typeface="Arial Bold"/>
            </a:endParaRPr>
          </a:p>
          <a:p>
            <a:pPr algn="just">
              <a:lnSpc>
                <a:spcPts val="4199"/>
              </a:lnSpc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Concours Initiatives de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recrutement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—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Gagnez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100 $</a:t>
            </a:r>
          </a:p>
          <a:p>
            <a:pPr algn="just">
              <a:lnSpc>
                <a:spcPts val="4199"/>
              </a:lnSpc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Concours Prix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Azilda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-Marchand —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Gagnez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100 $</a:t>
            </a:r>
          </a:p>
          <a:p>
            <a:pPr algn="just">
              <a:lnSpc>
                <a:spcPts val="4199"/>
              </a:lnSpc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Concours Prix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Activités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Femmes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d’Ici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—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Gagnez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100 $</a:t>
            </a:r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 rot="7455989">
            <a:off x="11671467" y="1148937"/>
            <a:ext cx="2849777" cy="2707288"/>
          </a:xfrm>
          <a:prstGeom prst="rect">
            <a:avLst/>
          </a:prstGeom>
        </p:spPr>
      </p:pic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10250041" y="6737557"/>
            <a:ext cx="2694434" cy="1492043"/>
          </a:xfrm>
          <a:custGeom>
            <a:avLst/>
            <a:gdLst/>
            <a:ahLst/>
            <a:cxnLst/>
            <a:rect l="l" t="t" r="r" b="b"/>
            <a:pathLst>
              <a:path w="3592579" h="1989391">
                <a:moveTo>
                  <a:pt x="0" y="0"/>
                </a:moveTo>
                <a:lnTo>
                  <a:pt x="3592579" y="0"/>
                </a:lnTo>
                <a:lnTo>
                  <a:pt x="3592579" y="1989391"/>
                </a:lnTo>
                <a:lnTo>
                  <a:pt x="0" y="19893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flipH="1">
            <a:off x="8121193" y="1515018"/>
            <a:ext cx="1063437" cy="1220588"/>
          </a:xfrm>
          <a:custGeom>
            <a:avLst/>
            <a:gdLst/>
            <a:ahLst/>
            <a:cxnLst/>
            <a:rect l="l" t="t" r="r" b="b"/>
            <a:pathLst>
              <a:path w="1417916" h="1627450">
                <a:moveTo>
                  <a:pt x="1417915" y="0"/>
                </a:moveTo>
                <a:lnTo>
                  <a:pt x="0" y="0"/>
                </a:lnTo>
                <a:lnTo>
                  <a:pt x="0" y="1627450"/>
                </a:lnTo>
                <a:lnTo>
                  <a:pt x="1417915" y="1627450"/>
                </a:lnTo>
                <a:lnTo>
                  <a:pt x="1417915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5" name="TextBox 15"/>
          <p:cNvSpPr txBox="1"/>
          <p:nvPr>
            <p:custDataLst>
              <p:tags r:id="rId10"/>
            </p:custDataLst>
          </p:nvPr>
        </p:nvSpPr>
        <p:spPr>
          <a:xfrm>
            <a:off x="683325" y="6534963"/>
            <a:ext cx="8843854" cy="158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dirty="0" err="1">
                <a:solidFill>
                  <a:srgbClr val="DC5728"/>
                </a:solidFill>
                <a:latin typeface="Arial"/>
              </a:rPr>
              <a:t>Ces</a:t>
            </a:r>
            <a:r>
              <a:rPr lang="en-US" sz="2999" dirty="0">
                <a:solidFill>
                  <a:srgbClr val="DC5728"/>
                </a:solidFill>
                <a:latin typeface="Arial"/>
              </a:rPr>
              <a:t> concours </a:t>
            </a:r>
            <a:r>
              <a:rPr lang="en-US" sz="2999" dirty="0" err="1">
                <a:solidFill>
                  <a:srgbClr val="DC5728"/>
                </a:solidFill>
                <a:latin typeface="Arial"/>
              </a:rPr>
              <a:t>mettent</a:t>
            </a:r>
            <a:r>
              <a:rPr lang="en-US" sz="2999" dirty="0">
                <a:solidFill>
                  <a:srgbClr val="DC572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DC5728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DC5728"/>
                </a:solidFill>
                <a:latin typeface="Arial"/>
              </a:rPr>
              <a:t> lumière les Afeas qui se </a:t>
            </a:r>
            <a:r>
              <a:rPr lang="en-US" sz="2999" dirty="0" err="1">
                <a:solidFill>
                  <a:srgbClr val="DC5728"/>
                </a:solidFill>
                <a:latin typeface="Arial"/>
              </a:rPr>
              <a:t>distinguent</a:t>
            </a:r>
            <a:r>
              <a:rPr lang="en-US" sz="2999" dirty="0">
                <a:solidFill>
                  <a:srgbClr val="DC5728"/>
                </a:solidFill>
                <a:latin typeface="Arial"/>
              </a:rPr>
              <a:t> et nous </a:t>
            </a:r>
            <a:r>
              <a:rPr lang="en-US" sz="2999" dirty="0" err="1">
                <a:solidFill>
                  <a:srgbClr val="DC5728"/>
                </a:solidFill>
                <a:latin typeface="Arial"/>
              </a:rPr>
              <a:t>inspirent</a:t>
            </a:r>
            <a:r>
              <a:rPr lang="en-US" sz="2999" dirty="0">
                <a:solidFill>
                  <a:srgbClr val="DC5728"/>
                </a:solidFill>
                <a:latin typeface="Arial"/>
              </a:rPr>
              <a:t>. 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Ne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manquez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pas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l’occasion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de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voir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votre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Afeas se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démarquer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683325" y="2225520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595123" y="2954380"/>
            <a:ext cx="12261151" cy="5338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689F38"/>
                </a:solidFill>
                <a:latin typeface="Arial Bold"/>
              </a:rPr>
              <a:t>Concours Initiatives de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recrutement</a:t>
            </a:r>
            <a:r>
              <a:rPr lang="en-US" sz="2999" dirty="0">
                <a:solidFill>
                  <a:srgbClr val="8BC34A"/>
                </a:solidFill>
                <a:latin typeface="Arial Bold"/>
              </a:rPr>
              <a:t> — 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À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gagner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 : 100 $ </a:t>
            </a: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Ce concours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récompense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les Afeas locales qui se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démarquent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par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leurs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efforts pour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attirer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nouvelles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membres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 :</a:t>
            </a:r>
          </a:p>
          <a:p>
            <a:pPr>
              <a:lnSpc>
                <a:spcPts val="2100"/>
              </a:lnSpc>
            </a:pPr>
            <a:endParaRPr lang="en-US" sz="2999" dirty="0">
              <a:solidFill>
                <a:srgbClr val="023778"/>
              </a:solidFill>
              <a:latin typeface="Arial"/>
            </a:endParaRP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les instances locales de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l’Afeas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les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regroupements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d’instances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locales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sont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éligibles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. 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Deux prix de 100 $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sont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remporter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parmi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instances locales de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l’Afeas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!</a:t>
            </a:r>
          </a:p>
          <a:p>
            <a:pPr>
              <a:lnSpc>
                <a:spcPts val="2100"/>
              </a:lnSpc>
            </a:pPr>
            <a:endParaRPr lang="en-US" sz="2999" dirty="0">
              <a:solidFill>
                <a:srgbClr val="023778"/>
              </a:solidFill>
              <a:latin typeface="Arial"/>
            </a:endParaRPr>
          </a:p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Exemples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d’initiatives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 :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Une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journée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portes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ouvertes, un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partenariat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avec un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centre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communautaire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, un plan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stratégique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recrutement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.</a:t>
            </a:r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7668681" y="1384893"/>
            <a:ext cx="1700795" cy="16837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 flipH="1" flipV="1">
            <a:off x="9369475" y="1384893"/>
            <a:ext cx="1700795" cy="1683787"/>
          </a:xfrm>
          <a:prstGeom prst="rect">
            <a:avLst/>
          </a:prstGeom>
        </p:spPr>
      </p:pic>
      <p:grpSp>
        <p:nvGrpSpPr>
          <p:cNvPr id="10" name="Group 10"/>
          <p:cNvGrpSpPr/>
          <p:nvPr>
            <p:custDataLst>
              <p:tags r:id="rId7"/>
            </p:custDataLst>
          </p:nvPr>
        </p:nvGrpSpPr>
        <p:grpSpPr>
          <a:xfrm>
            <a:off x="595123" y="1936481"/>
            <a:ext cx="7687280" cy="799125"/>
            <a:chOff x="0" y="0"/>
            <a:chExt cx="2712195" cy="2819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712195" cy="339094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683325" y="2104600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flipH="1">
            <a:off x="8121193" y="1515018"/>
            <a:ext cx="1063437" cy="1220588"/>
          </a:xfrm>
          <a:custGeom>
            <a:avLst/>
            <a:gdLst/>
            <a:ahLst/>
            <a:cxnLst/>
            <a:rect l="l" t="t" r="r" b="b"/>
            <a:pathLst>
              <a:path w="1417916" h="1627450">
                <a:moveTo>
                  <a:pt x="1417915" y="0"/>
                </a:moveTo>
                <a:lnTo>
                  <a:pt x="0" y="0"/>
                </a:lnTo>
                <a:lnTo>
                  <a:pt x="0" y="1627450"/>
                </a:lnTo>
                <a:lnTo>
                  <a:pt x="1417915" y="1627450"/>
                </a:lnTo>
                <a:lnTo>
                  <a:pt x="1417915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595123" y="2905125"/>
            <a:ext cx="12638816" cy="480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689F38"/>
                </a:solidFill>
                <a:latin typeface="Arial Bold"/>
              </a:rPr>
              <a:t>Concours du Prix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Azilda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-Marchand</a:t>
            </a:r>
            <a:r>
              <a:rPr lang="en-US" sz="2999" dirty="0">
                <a:solidFill>
                  <a:srgbClr val="8BC34A"/>
                </a:solidFill>
                <a:latin typeface="Arial Bold"/>
              </a:rPr>
              <a:t> — 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À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gagner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 : 100 $ </a:t>
            </a: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Ce concours encourage les Afeas à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œuvrer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pour la mission de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l’Afeas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et à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promouvoir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l’engagement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leurs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membres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au sein de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leur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communauté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.</a:t>
            </a:r>
          </a:p>
          <a:p>
            <a:pPr>
              <a:lnSpc>
                <a:spcPts val="2100"/>
              </a:lnSpc>
            </a:pPr>
            <a:endParaRPr lang="en-US" sz="2999" dirty="0">
              <a:solidFill>
                <a:srgbClr val="023778"/>
              </a:solidFill>
              <a:latin typeface="Arial"/>
            </a:endParaRP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les instances,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qu’elles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soient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locales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régionales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sont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éligibles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participer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.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Un prix de 100 $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est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jeu pour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les Afeas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régionales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locales.</a:t>
            </a:r>
          </a:p>
          <a:p>
            <a:pPr>
              <a:lnSpc>
                <a:spcPts val="2100"/>
              </a:lnSpc>
            </a:pPr>
            <a:endParaRPr lang="en-US" sz="2999" dirty="0">
              <a:solidFill>
                <a:srgbClr val="023778"/>
              </a:solidFill>
              <a:latin typeface="Arial"/>
            </a:endParaRPr>
          </a:p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Exemples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d’initiatives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 : 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Une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conférence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marche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sensibilisation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projection de film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lié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à un dossier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prioritaire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l’Afeas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…</a:t>
            </a:r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683325" y="2225520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7668681" y="1384893"/>
            <a:ext cx="1700795" cy="16837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 flipH="1" flipV="1">
            <a:off x="9369475" y="1384893"/>
            <a:ext cx="1700795" cy="1683787"/>
          </a:xfrm>
          <a:prstGeom prst="rect">
            <a:avLst/>
          </a:prstGeom>
        </p:spPr>
      </p:pic>
      <p:grpSp>
        <p:nvGrpSpPr>
          <p:cNvPr id="10" name="Group 10"/>
          <p:cNvGrpSpPr/>
          <p:nvPr>
            <p:custDataLst>
              <p:tags r:id="rId7"/>
            </p:custDataLst>
          </p:nvPr>
        </p:nvGrpSpPr>
        <p:grpSpPr>
          <a:xfrm>
            <a:off x="595123" y="1936481"/>
            <a:ext cx="7687280" cy="799125"/>
            <a:chOff x="0" y="0"/>
            <a:chExt cx="2712195" cy="2819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712195" cy="339094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683325" y="2104600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flipH="1">
            <a:off x="8121193" y="1515018"/>
            <a:ext cx="1063437" cy="1220588"/>
          </a:xfrm>
          <a:custGeom>
            <a:avLst/>
            <a:gdLst/>
            <a:ahLst/>
            <a:cxnLst/>
            <a:rect l="l" t="t" r="r" b="b"/>
            <a:pathLst>
              <a:path w="1417916" h="1627450">
                <a:moveTo>
                  <a:pt x="1417915" y="0"/>
                </a:moveTo>
                <a:lnTo>
                  <a:pt x="0" y="0"/>
                </a:lnTo>
                <a:lnTo>
                  <a:pt x="0" y="1627450"/>
                </a:lnTo>
                <a:lnTo>
                  <a:pt x="1417915" y="1627450"/>
                </a:lnTo>
                <a:lnTo>
                  <a:pt x="1417915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595123" y="2890838"/>
            <a:ext cx="12683943" cy="559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dirty="0">
                <a:solidFill>
                  <a:srgbClr val="689F38"/>
                </a:solidFill>
                <a:latin typeface="Arial Bold"/>
              </a:rPr>
              <a:t>Concours Prix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Activités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Femmes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d’Ici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— 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À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gagner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 : 100 $ </a:t>
            </a: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Ce concours célèbre les instances locales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régionales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l’Afeas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qui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organisent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activités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femmes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d’ici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dans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leur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communauté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.</a:t>
            </a:r>
          </a:p>
          <a:p>
            <a:pPr>
              <a:lnSpc>
                <a:spcPts val="1049"/>
              </a:lnSpc>
            </a:pPr>
            <a:endParaRPr lang="en-US" sz="2999" dirty="0">
              <a:solidFill>
                <a:srgbClr val="023778"/>
              </a:solidFill>
              <a:latin typeface="Arial"/>
            </a:endParaRP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Les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activités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doivent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être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accord avec la mission de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l’Afeas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. 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les instances locales et/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régionales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peuvent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participer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individuellement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groupe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. 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Deux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catégories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prix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sont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disponibles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 : la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catégorie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«locale»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la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catégorie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«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régionale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».</a:t>
            </a:r>
          </a:p>
          <a:p>
            <a:pPr>
              <a:lnSpc>
                <a:spcPts val="1049"/>
              </a:lnSpc>
            </a:pPr>
            <a:endParaRPr lang="en-US" sz="2999" dirty="0">
              <a:solidFill>
                <a:srgbClr val="023778"/>
              </a:solidFill>
              <a:latin typeface="Arial"/>
            </a:endParaRPr>
          </a:p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Exemples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d’initiatives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 :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conférence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épluchette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pour la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journée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du travail invisible, souper sous la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thématique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la charge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mentale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des femmes…</a:t>
            </a:r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683325" y="2225520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7668681" y="1384893"/>
            <a:ext cx="1700795" cy="16837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 flipH="1" flipV="1">
            <a:off x="9369475" y="1384893"/>
            <a:ext cx="1700795" cy="1683787"/>
          </a:xfrm>
          <a:prstGeom prst="rect">
            <a:avLst/>
          </a:prstGeom>
        </p:spPr>
      </p:pic>
      <p:grpSp>
        <p:nvGrpSpPr>
          <p:cNvPr id="10" name="Group 10"/>
          <p:cNvGrpSpPr/>
          <p:nvPr>
            <p:custDataLst>
              <p:tags r:id="rId7"/>
            </p:custDataLst>
          </p:nvPr>
        </p:nvGrpSpPr>
        <p:grpSpPr>
          <a:xfrm>
            <a:off x="595123" y="1936481"/>
            <a:ext cx="7687280" cy="799125"/>
            <a:chOff x="0" y="0"/>
            <a:chExt cx="2712195" cy="2819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712195" cy="339094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683325" y="2104600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flipH="1">
            <a:off x="8121193" y="1515018"/>
            <a:ext cx="1063437" cy="1220588"/>
          </a:xfrm>
          <a:custGeom>
            <a:avLst/>
            <a:gdLst/>
            <a:ahLst/>
            <a:cxnLst/>
            <a:rect l="l" t="t" r="r" b="b"/>
            <a:pathLst>
              <a:path w="1417916" h="1627450">
                <a:moveTo>
                  <a:pt x="1417915" y="0"/>
                </a:moveTo>
                <a:lnTo>
                  <a:pt x="0" y="0"/>
                </a:lnTo>
                <a:lnTo>
                  <a:pt x="0" y="1627450"/>
                </a:lnTo>
                <a:lnTo>
                  <a:pt x="1417915" y="1627450"/>
                </a:lnTo>
                <a:lnTo>
                  <a:pt x="1417915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595123" y="2954380"/>
            <a:ext cx="12625709" cy="5346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Voici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 comment </a:t>
            </a: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participer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 aux concours.</a:t>
            </a:r>
          </a:p>
          <a:p>
            <a:pPr>
              <a:lnSpc>
                <a:spcPts val="1628"/>
              </a:lnSpc>
            </a:pPr>
            <a:endParaRPr lang="en-US" sz="3038" dirty="0">
              <a:solidFill>
                <a:srgbClr val="689F38"/>
              </a:solidFill>
              <a:latin typeface="Arial Bold"/>
            </a:endParaRPr>
          </a:p>
          <a:p>
            <a:pPr marL="623557" lvl="1" indent="-311778">
              <a:lnSpc>
                <a:spcPts val="4043"/>
              </a:lnSpc>
              <a:buAutoNum type="arabicPeriod"/>
            </a:pPr>
            <a:r>
              <a:rPr lang="en-US" sz="2888" dirty="0" err="1">
                <a:solidFill>
                  <a:srgbClr val="023778"/>
                </a:solidFill>
                <a:latin typeface="Arial"/>
              </a:rPr>
              <a:t>S’assurer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2888" dirty="0">
                <a:solidFill>
                  <a:srgbClr val="023778"/>
                </a:solidFill>
                <a:latin typeface="Arial Bold"/>
              </a:rPr>
              <a:t>respecter les </a:t>
            </a:r>
            <a:r>
              <a:rPr lang="en-US" sz="2888" dirty="0" err="1">
                <a:solidFill>
                  <a:srgbClr val="023778"/>
                </a:solidFill>
                <a:latin typeface="Arial Bold"/>
              </a:rPr>
              <a:t>critères</a:t>
            </a:r>
            <a:r>
              <a:rPr lang="en-US" sz="2888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2888" dirty="0" err="1">
                <a:solidFill>
                  <a:srgbClr val="023778"/>
                </a:solidFill>
                <a:latin typeface="Arial Bold"/>
              </a:rPr>
              <a:t>d’éligibilité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;</a:t>
            </a:r>
          </a:p>
          <a:p>
            <a:pPr marL="623557" lvl="1" indent="-311778">
              <a:lnSpc>
                <a:spcPts val="4043"/>
              </a:lnSpc>
              <a:buAutoNum type="arabicPeriod"/>
            </a:pPr>
            <a:r>
              <a:rPr lang="en-US" sz="2888" dirty="0">
                <a:solidFill>
                  <a:srgbClr val="023778"/>
                </a:solidFill>
                <a:latin typeface="Arial"/>
              </a:rPr>
              <a:t>Consulter et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remplir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les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formulaires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de candidature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disponibles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dans la section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privée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du site Internet de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l’Afeas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contacter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votre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Afeas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régionale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provinciale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;</a:t>
            </a:r>
          </a:p>
          <a:p>
            <a:pPr marL="623557" lvl="1" indent="-311778">
              <a:lnSpc>
                <a:spcPts val="4043"/>
              </a:lnSpc>
              <a:buAutoNum type="arabicPeriod"/>
            </a:pPr>
            <a:r>
              <a:rPr lang="en-US" sz="2888" dirty="0" err="1">
                <a:solidFill>
                  <a:srgbClr val="023778"/>
                </a:solidFill>
                <a:latin typeface="Arial"/>
              </a:rPr>
              <a:t>Soumettre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les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formulaires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au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siège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social, de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préférence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par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courriel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2888" dirty="0">
                <a:solidFill>
                  <a:srgbClr val="023778"/>
                </a:solidFill>
                <a:latin typeface="Arial Bold"/>
              </a:rPr>
              <a:t>info@afeas.qc.ca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2888" dirty="0" err="1">
                <a:solidFill>
                  <a:srgbClr val="DC5728"/>
                </a:solidFill>
                <a:latin typeface="Arial"/>
              </a:rPr>
              <a:t>avant</a:t>
            </a:r>
            <a:r>
              <a:rPr lang="en-US" sz="2888" dirty="0">
                <a:solidFill>
                  <a:srgbClr val="DC5728"/>
                </a:solidFill>
                <a:latin typeface="Arial"/>
              </a:rPr>
              <a:t> le 31 </a:t>
            </a:r>
            <a:r>
              <a:rPr lang="en-US" sz="2888" dirty="0" err="1">
                <a:solidFill>
                  <a:srgbClr val="DC5728"/>
                </a:solidFill>
                <a:latin typeface="Arial"/>
              </a:rPr>
              <a:t>mai</a:t>
            </a:r>
            <a:r>
              <a:rPr lang="en-US" sz="2888" dirty="0">
                <a:solidFill>
                  <a:srgbClr val="DC5728"/>
                </a:solidFill>
                <a:latin typeface="Arial"/>
              </a:rPr>
              <a:t>.</a:t>
            </a:r>
          </a:p>
          <a:p>
            <a:pPr marL="623557" lvl="1" indent="-311778">
              <a:lnSpc>
                <a:spcPts val="4043"/>
              </a:lnSpc>
              <a:buAutoNum type="arabicPeriod"/>
            </a:pPr>
            <a:r>
              <a:rPr lang="en-US" sz="2888" dirty="0">
                <a:solidFill>
                  <a:srgbClr val="023778"/>
                </a:solidFill>
                <a:latin typeface="Arial"/>
              </a:rPr>
              <a:t>Les Afeas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gagnantes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recevront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leur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prix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lors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du prochain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congrès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.</a:t>
            </a:r>
          </a:p>
          <a:p>
            <a:pPr marL="623557" lvl="1" indent="-311778">
              <a:lnSpc>
                <a:spcPts val="4043"/>
              </a:lnSpc>
              <a:buAutoNum type="arabicPeriod"/>
            </a:pPr>
            <a:r>
              <a:rPr lang="en-US" sz="2888" dirty="0">
                <a:solidFill>
                  <a:srgbClr val="023778"/>
                </a:solidFill>
                <a:latin typeface="Arial"/>
              </a:rPr>
              <a:t>Pour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toute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question,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veuillez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888" dirty="0" err="1">
                <a:solidFill>
                  <a:srgbClr val="023778"/>
                </a:solidFill>
                <a:latin typeface="Arial"/>
              </a:rPr>
              <a:t>contacter</a:t>
            </a:r>
            <a:r>
              <a:rPr lang="en-US" sz="288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888" dirty="0">
                <a:solidFill>
                  <a:srgbClr val="023778"/>
                </a:solidFill>
                <a:latin typeface="Arial Bold"/>
              </a:rPr>
              <a:t>info@afeas.qc.ca </a:t>
            </a:r>
            <a:r>
              <a:rPr lang="en-US" sz="2888" dirty="0" err="1">
                <a:solidFill>
                  <a:srgbClr val="023778"/>
                </a:solidFill>
                <a:latin typeface="Arial Bold"/>
              </a:rPr>
              <a:t>ou</a:t>
            </a:r>
            <a:r>
              <a:rPr lang="en-US" sz="2888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2888" dirty="0" err="1">
                <a:solidFill>
                  <a:srgbClr val="023778"/>
                </a:solidFill>
                <a:latin typeface="Arial Bold"/>
              </a:rPr>
              <a:t>appeler</a:t>
            </a:r>
            <a:r>
              <a:rPr lang="en-US" sz="2888" dirty="0">
                <a:solidFill>
                  <a:srgbClr val="023778"/>
                </a:solidFill>
                <a:latin typeface="Arial Bold"/>
              </a:rPr>
              <a:t> le </a:t>
            </a:r>
            <a:r>
              <a:rPr lang="en-US" sz="2888" dirty="0" err="1">
                <a:solidFill>
                  <a:srgbClr val="023778"/>
                </a:solidFill>
                <a:latin typeface="Arial Bold"/>
              </a:rPr>
              <a:t>siège</a:t>
            </a:r>
            <a:r>
              <a:rPr lang="en-US" sz="2888" dirty="0">
                <a:solidFill>
                  <a:srgbClr val="023778"/>
                </a:solidFill>
                <a:latin typeface="Arial Bold"/>
              </a:rPr>
              <a:t> social au 514-251-1636.</a:t>
            </a:r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683325" y="2225520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7668681" y="1384893"/>
            <a:ext cx="1700795" cy="16837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 flipH="1" flipV="1">
            <a:off x="9369475" y="1384893"/>
            <a:ext cx="1700795" cy="1683787"/>
          </a:xfrm>
          <a:prstGeom prst="rect">
            <a:avLst/>
          </a:prstGeom>
        </p:spPr>
      </p:pic>
      <p:grpSp>
        <p:nvGrpSpPr>
          <p:cNvPr id="10" name="Group 10"/>
          <p:cNvGrpSpPr/>
          <p:nvPr>
            <p:custDataLst>
              <p:tags r:id="rId7"/>
            </p:custDataLst>
          </p:nvPr>
        </p:nvGrpSpPr>
        <p:grpSpPr>
          <a:xfrm>
            <a:off x="595123" y="1936481"/>
            <a:ext cx="7687280" cy="799125"/>
            <a:chOff x="0" y="0"/>
            <a:chExt cx="2712195" cy="2819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712195" cy="339094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683325" y="2104600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LES CONCOURS PROVINCIAUX</a:t>
            </a:r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flipH="1">
            <a:off x="8121193" y="1515018"/>
            <a:ext cx="1063437" cy="1220588"/>
          </a:xfrm>
          <a:custGeom>
            <a:avLst/>
            <a:gdLst/>
            <a:ahLst/>
            <a:cxnLst/>
            <a:rect l="l" t="t" r="r" b="b"/>
            <a:pathLst>
              <a:path w="1417916" h="1627450">
                <a:moveTo>
                  <a:pt x="1417915" y="0"/>
                </a:moveTo>
                <a:lnTo>
                  <a:pt x="0" y="0"/>
                </a:lnTo>
                <a:lnTo>
                  <a:pt x="0" y="1627450"/>
                </a:lnTo>
                <a:lnTo>
                  <a:pt x="1417915" y="1627450"/>
                </a:lnTo>
                <a:lnTo>
                  <a:pt x="1417915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95123" y="1936481"/>
            <a:ext cx="9801152" cy="687632"/>
            <a:chOff x="0" y="0"/>
            <a:chExt cx="3458003" cy="2426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58003" cy="242608"/>
            </a:xfrm>
            <a:custGeom>
              <a:avLst/>
              <a:gdLst/>
              <a:ahLst/>
              <a:cxnLst/>
              <a:rect l="l" t="t" r="r" b="b"/>
              <a:pathLst>
                <a:path w="3458003" h="242608">
                  <a:moveTo>
                    <a:pt x="9479" y="0"/>
                  </a:moveTo>
                  <a:lnTo>
                    <a:pt x="3448524" y="0"/>
                  </a:lnTo>
                  <a:cubicBezTo>
                    <a:pt x="3453759" y="0"/>
                    <a:pt x="3458003" y="4244"/>
                    <a:pt x="3458003" y="9479"/>
                  </a:cubicBezTo>
                  <a:lnTo>
                    <a:pt x="3458003" y="233129"/>
                  </a:lnTo>
                  <a:cubicBezTo>
                    <a:pt x="3458003" y="235643"/>
                    <a:pt x="3457004" y="238054"/>
                    <a:pt x="3455227" y="239831"/>
                  </a:cubicBezTo>
                  <a:cubicBezTo>
                    <a:pt x="3453449" y="241609"/>
                    <a:pt x="3451039" y="242608"/>
                    <a:pt x="3448524" y="242608"/>
                  </a:cubicBezTo>
                  <a:lnTo>
                    <a:pt x="9479" y="242608"/>
                  </a:lnTo>
                  <a:cubicBezTo>
                    <a:pt x="6965" y="242608"/>
                    <a:pt x="4554" y="241609"/>
                    <a:pt x="2776" y="239831"/>
                  </a:cubicBezTo>
                  <a:cubicBezTo>
                    <a:pt x="999" y="238054"/>
                    <a:pt x="0" y="235643"/>
                    <a:pt x="0" y="233129"/>
                  </a:cubicBezTo>
                  <a:lnTo>
                    <a:pt x="0" y="9479"/>
                  </a:lnTo>
                  <a:cubicBezTo>
                    <a:pt x="0" y="4244"/>
                    <a:pt x="4244" y="0"/>
                    <a:pt x="9479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458003" cy="29975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771526" y="1993107"/>
            <a:ext cx="9801152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 dirty="0">
                <a:solidFill>
                  <a:srgbClr val="FCFBFA"/>
                </a:solidFill>
                <a:latin typeface="Arial Bold"/>
              </a:rPr>
              <a:t>PRENONS UNE PETITE PAUSE…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0" name="Group 10"/>
          <p:cNvGrpSpPr/>
          <p:nvPr>
            <p:custDataLst>
              <p:tags r:id="rId5"/>
            </p:custDataLst>
          </p:nvPr>
        </p:nvGrpSpPr>
        <p:grpSpPr>
          <a:xfrm>
            <a:off x="3521762" y="2843657"/>
            <a:ext cx="6672477" cy="5651981"/>
            <a:chOff x="0" y="0"/>
            <a:chExt cx="2374900" cy="2011680"/>
          </a:xfrm>
        </p:grpSpPr>
        <p:sp>
          <p:nvSpPr>
            <p:cNvPr id="11" name="Freeform 11"/>
            <p:cNvSpPr/>
            <p:nvPr/>
          </p:nvSpPr>
          <p:spPr>
            <a:xfrm flipH="1">
              <a:off x="-1986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1270" y="1778000"/>
                  </a:moveTo>
                  <a:cubicBezTo>
                    <a:pt x="2540" y="1276350"/>
                    <a:pt x="17780" y="598170"/>
                    <a:pt x="17780" y="97790"/>
                  </a:cubicBezTo>
                  <a:cubicBezTo>
                    <a:pt x="17780" y="90170"/>
                    <a:pt x="16510" y="82550"/>
                    <a:pt x="16510" y="76200"/>
                  </a:cubicBezTo>
                  <a:cubicBezTo>
                    <a:pt x="17780" y="74930"/>
                    <a:pt x="19050" y="74930"/>
                    <a:pt x="20320" y="73660"/>
                  </a:cubicBezTo>
                  <a:cubicBezTo>
                    <a:pt x="20320" y="73660"/>
                    <a:pt x="21590" y="74930"/>
                    <a:pt x="21590" y="76200"/>
                  </a:cubicBezTo>
                  <a:cubicBezTo>
                    <a:pt x="24130" y="82550"/>
                    <a:pt x="29210" y="82550"/>
                    <a:pt x="34290" y="82550"/>
                  </a:cubicBezTo>
                  <a:cubicBezTo>
                    <a:pt x="40640" y="81280"/>
                    <a:pt x="46990" y="74930"/>
                    <a:pt x="54610" y="77470"/>
                  </a:cubicBezTo>
                  <a:cubicBezTo>
                    <a:pt x="57150" y="78740"/>
                    <a:pt x="62230" y="76200"/>
                    <a:pt x="63500" y="73660"/>
                  </a:cubicBezTo>
                  <a:cubicBezTo>
                    <a:pt x="67310" y="68580"/>
                    <a:pt x="72390" y="68580"/>
                    <a:pt x="77470" y="71120"/>
                  </a:cubicBezTo>
                  <a:cubicBezTo>
                    <a:pt x="80010" y="72390"/>
                    <a:pt x="82550" y="71120"/>
                    <a:pt x="85090" y="71120"/>
                  </a:cubicBezTo>
                  <a:cubicBezTo>
                    <a:pt x="88900" y="71120"/>
                    <a:pt x="93980" y="69850"/>
                    <a:pt x="97790" y="68580"/>
                  </a:cubicBezTo>
                  <a:cubicBezTo>
                    <a:pt x="99060" y="68580"/>
                    <a:pt x="101600" y="67310"/>
                    <a:pt x="102870" y="67310"/>
                  </a:cubicBezTo>
                  <a:cubicBezTo>
                    <a:pt x="106680" y="66040"/>
                    <a:pt x="110490" y="62230"/>
                    <a:pt x="114300" y="67310"/>
                  </a:cubicBezTo>
                  <a:cubicBezTo>
                    <a:pt x="114300" y="67310"/>
                    <a:pt x="116840" y="67310"/>
                    <a:pt x="118110" y="66040"/>
                  </a:cubicBezTo>
                  <a:cubicBezTo>
                    <a:pt x="119380" y="63500"/>
                    <a:pt x="120650" y="59690"/>
                    <a:pt x="121920" y="57150"/>
                  </a:cubicBezTo>
                  <a:cubicBezTo>
                    <a:pt x="124460" y="53340"/>
                    <a:pt x="124460" y="46990"/>
                    <a:pt x="128270" y="44450"/>
                  </a:cubicBezTo>
                  <a:cubicBezTo>
                    <a:pt x="130810" y="43180"/>
                    <a:pt x="132080" y="41910"/>
                    <a:pt x="133350" y="39370"/>
                  </a:cubicBezTo>
                  <a:cubicBezTo>
                    <a:pt x="133350" y="38100"/>
                    <a:pt x="135890" y="36830"/>
                    <a:pt x="135890" y="35560"/>
                  </a:cubicBezTo>
                  <a:lnTo>
                    <a:pt x="139700" y="31750"/>
                  </a:lnTo>
                  <a:cubicBezTo>
                    <a:pt x="140970" y="29210"/>
                    <a:pt x="142240" y="25400"/>
                    <a:pt x="144780" y="24130"/>
                  </a:cubicBezTo>
                  <a:cubicBezTo>
                    <a:pt x="149860" y="20320"/>
                    <a:pt x="151130" y="15240"/>
                    <a:pt x="148590" y="8890"/>
                  </a:cubicBezTo>
                  <a:cubicBezTo>
                    <a:pt x="152400" y="7620"/>
                    <a:pt x="154940" y="5080"/>
                    <a:pt x="158750" y="5080"/>
                  </a:cubicBezTo>
                  <a:cubicBezTo>
                    <a:pt x="173990" y="6350"/>
                    <a:pt x="190500" y="8890"/>
                    <a:pt x="205740" y="10160"/>
                  </a:cubicBezTo>
                  <a:cubicBezTo>
                    <a:pt x="208280" y="10160"/>
                    <a:pt x="212090" y="11430"/>
                    <a:pt x="213360" y="12700"/>
                  </a:cubicBezTo>
                  <a:cubicBezTo>
                    <a:pt x="223520" y="19050"/>
                    <a:pt x="233680" y="13970"/>
                    <a:pt x="243840" y="12700"/>
                  </a:cubicBezTo>
                  <a:cubicBezTo>
                    <a:pt x="251460" y="12700"/>
                    <a:pt x="259080" y="8890"/>
                    <a:pt x="266700" y="7620"/>
                  </a:cubicBezTo>
                  <a:cubicBezTo>
                    <a:pt x="275590" y="6350"/>
                    <a:pt x="283210" y="7620"/>
                    <a:pt x="292100" y="6350"/>
                  </a:cubicBezTo>
                  <a:cubicBezTo>
                    <a:pt x="293370" y="6350"/>
                    <a:pt x="294640" y="5080"/>
                    <a:pt x="295910" y="3810"/>
                  </a:cubicBezTo>
                  <a:cubicBezTo>
                    <a:pt x="298450" y="0"/>
                    <a:pt x="303530" y="1270"/>
                    <a:pt x="306070" y="2540"/>
                  </a:cubicBezTo>
                  <a:cubicBezTo>
                    <a:pt x="309880" y="5080"/>
                    <a:pt x="311150" y="8890"/>
                    <a:pt x="313690" y="12700"/>
                  </a:cubicBezTo>
                  <a:cubicBezTo>
                    <a:pt x="320040" y="13970"/>
                    <a:pt x="328930" y="15240"/>
                    <a:pt x="335280" y="19050"/>
                  </a:cubicBezTo>
                  <a:cubicBezTo>
                    <a:pt x="340360" y="21590"/>
                    <a:pt x="342900" y="22860"/>
                    <a:pt x="346710" y="20320"/>
                  </a:cubicBezTo>
                  <a:lnTo>
                    <a:pt x="347980" y="21590"/>
                  </a:lnTo>
                  <a:cubicBezTo>
                    <a:pt x="345440" y="24130"/>
                    <a:pt x="344170" y="27940"/>
                    <a:pt x="341630" y="30480"/>
                  </a:cubicBezTo>
                  <a:cubicBezTo>
                    <a:pt x="345440" y="31750"/>
                    <a:pt x="350520" y="34290"/>
                    <a:pt x="353060" y="33020"/>
                  </a:cubicBezTo>
                  <a:cubicBezTo>
                    <a:pt x="359410" y="31750"/>
                    <a:pt x="361950" y="34290"/>
                    <a:pt x="367030" y="36830"/>
                  </a:cubicBezTo>
                  <a:cubicBezTo>
                    <a:pt x="372110" y="40640"/>
                    <a:pt x="378460" y="43180"/>
                    <a:pt x="383540" y="45720"/>
                  </a:cubicBezTo>
                  <a:cubicBezTo>
                    <a:pt x="384810" y="45720"/>
                    <a:pt x="386080" y="45720"/>
                    <a:pt x="387350" y="44450"/>
                  </a:cubicBezTo>
                  <a:cubicBezTo>
                    <a:pt x="388620" y="44450"/>
                    <a:pt x="389890" y="43180"/>
                    <a:pt x="389890" y="43180"/>
                  </a:cubicBezTo>
                  <a:cubicBezTo>
                    <a:pt x="396240" y="45720"/>
                    <a:pt x="402590" y="48260"/>
                    <a:pt x="408940" y="45720"/>
                  </a:cubicBezTo>
                  <a:cubicBezTo>
                    <a:pt x="410210" y="45720"/>
                    <a:pt x="410210" y="46990"/>
                    <a:pt x="411480" y="46990"/>
                  </a:cubicBezTo>
                  <a:cubicBezTo>
                    <a:pt x="419100" y="49530"/>
                    <a:pt x="424180" y="58420"/>
                    <a:pt x="434340" y="58420"/>
                  </a:cubicBezTo>
                  <a:cubicBezTo>
                    <a:pt x="441960" y="58420"/>
                    <a:pt x="449580" y="64770"/>
                    <a:pt x="457200" y="64770"/>
                  </a:cubicBezTo>
                  <a:cubicBezTo>
                    <a:pt x="466090" y="66040"/>
                    <a:pt x="473710" y="68580"/>
                    <a:pt x="481330" y="72390"/>
                  </a:cubicBezTo>
                  <a:cubicBezTo>
                    <a:pt x="483870" y="73660"/>
                    <a:pt x="486410" y="73660"/>
                    <a:pt x="487680" y="73660"/>
                  </a:cubicBezTo>
                  <a:cubicBezTo>
                    <a:pt x="494030" y="71120"/>
                    <a:pt x="497840" y="74930"/>
                    <a:pt x="500380" y="78740"/>
                  </a:cubicBezTo>
                  <a:cubicBezTo>
                    <a:pt x="506730" y="87630"/>
                    <a:pt x="516890" y="90170"/>
                    <a:pt x="525780" y="92710"/>
                  </a:cubicBezTo>
                  <a:cubicBezTo>
                    <a:pt x="537210" y="95250"/>
                    <a:pt x="548640" y="96520"/>
                    <a:pt x="560070" y="97790"/>
                  </a:cubicBezTo>
                  <a:cubicBezTo>
                    <a:pt x="561340" y="97790"/>
                    <a:pt x="562610" y="101600"/>
                    <a:pt x="565150" y="102870"/>
                  </a:cubicBezTo>
                  <a:cubicBezTo>
                    <a:pt x="566420" y="102870"/>
                    <a:pt x="567690" y="101600"/>
                    <a:pt x="567690" y="101600"/>
                  </a:cubicBezTo>
                  <a:cubicBezTo>
                    <a:pt x="574040" y="109220"/>
                    <a:pt x="577850" y="120650"/>
                    <a:pt x="590550" y="119380"/>
                  </a:cubicBezTo>
                  <a:lnTo>
                    <a:pt x="591820" y="119380"/>
                  </a:lnTo>
                  <a:cubicBezTo>
                    <a:pt x="601980" y="125730"/>
                    <a:pt x="612140" y="123190"/>
                    <a:pt x="621030" y="120650"/>
                  </a:cubicBezTo>
                  <a:cubicBezTo>
                    <a:pt x="623570" y="120650"/>
                    <a:pt x="627380" y="118110"/>
                    <a:pt x="628650" y="115570"/>
                  </a:cubicBezTo>
                  <a:cubicBezTo>
                    <a:pt x="632460" y="107950"/>
                    <a:pt x="642620" y="105410"/>
                    <a:pt x="650240" y="107950"/>
                  </a:cubicBezTo>
                  <a:cubicBezTo>
                    <a:pt x="656590" y="110490"/>
                    <a:pt x="662940" y="111760"/>
                    <a:pt x="669290" y="114300"/>
                  </a:cubicBezTo>
                  <a:cubicBezTo>
                    <a:pt x="679450" y="116840"/>
                    <a:pt x="688340" y="118110"/>
                    <a:pt x="698500" y="113030"/>
                  </a:cubicBezTo>
                  <a:cubicBezTo>
                    <a:pt x="708660" y="107950"/>
                    <a:pt x="716280" y="111760"/>
                    <a:pt x="721360" y="123190"/>
                  </a:cubicBezTo>
                  <a:cubicBezTo>
                    <a:pt x="725170" y="130810"/>
                    <a:pt x="735330" y="132080"/>
                    <a:pt x="741680" y="125730"/>
                  </a:cubicBezTo>
                  <a:cubicBezTo>
                    <a:pt x="745490" y="121920"/>
                    <a:pt x="748030" y="123190"/>
                    <a:pt x="751840" y="125730"/>
                  </a:cubicBezTo>
                  <a:lnTo>
                    <a:pt x="759460" y="133350"/>
                  </a:lnTo>
                  <a:cubicBezTo>
                    <a:pt x="760730" y="134620"/>
                    <a:pt x="763270" y="134620"/>
                    <a:pt x="764540" y="134620"/>
                  </a:cubicBezTo>
                  <a:lnTo>
                    <a:pt x="772160" y="134620"/>
                  </a:lnTo>
                  <a:cubicBezTo>
                    <a:pt x="777240" y="134620"/>
                    <a:pt x="782320" y="133350"/>
                    <a:pt x="787400" y="132080"/>
                  </a:cubicBezTo>
                  <a:cubicBezTo>
                    <a:pt x="793750" y="130810"/>
                    <a:pt x="798830" y="127000"/>
                    <a:pt x="805180" y="125730"/>
                  </a:cubicBezTo>
                  <a:cubicBezTo>
                    <a:pt x="815340" y="124460"/>
                    <a:pt x="817880" y="115570"/>
                    <a:pt x="821690" y="109220"/>
                  </a:cubicBezTo>
                  <a:cubicBezTo>
                    <a:pt x="824230" y="105410"/>
                    <a:pt x="829310" y="100330"/>
                    <a:pt x="834390" y="101600"/>
                  </a:cubicBezTo>
                  <a:cubicBezTo>
                    <a:pt x="839470" y="104140"/>
                    <a:pt x="844550" y="101600"/>
                    <a:pt x="848360" y="100330"/>
                  </a:cubicBezTo>
                  <a:cubicBezTo>
                    <a:pt x="849630" y="100330"/>
                    <a:pt x="852170" y="99060"/>
                    <a:pt x="853440" y="99060"/>
                  </a:cubicBezTo>
                  <a:cubicBezTo>
                    <a:pt x="862330" y="96520"/>
                    <a:pt x="868680" y="101600"/>
                    <a:pt x="875030" y="107950"/>
                  </a:cubicBezTo>
                  <a:lnTo>
                    <a:pt x="880110" y="113030"/>
                  </a:lnTo>
                  <a:cubicBezTo>
                    <a:pt x="881380" y="114300"/>
                    <a:pt x="881380" y="116840"/>
                    <a:pt x="882650" y="118110"/>
                  </a:cubicBezTo>
                  <a:cubicBezTo>
                    <a:pt x="890270" y="124460"/>
                    <a:pt x="897890" y="121920"/>
                    <a:pt x="906780" y="118110"/>
                  </a:cubicBezTo>
                  <a:cubicBezTo>
                    <a:pt x="914400" y="114300"/>
                    <a:pt x="923290" y="118110"/>
                    <a:pt x="925830" y="125730"/>
                  </a:cubicBezTo>
                  <a:cubicBezTo>
                    <a:pt x="927100" y="130810"/>
                    <a:pt x="928370" y="134620"/>
                    <a:pt x="934720" y="137160"/>
                  </a:cubicBezTo>
                  <a:cubicBezTo>
                    <a:pt x="941070" y="140970"/>
                    <a:pt x="948690" y="143510"/>
                    <a:pt x="949960" y="152400"/>
                  </a:cubicBezTo>
                  <a:cubicBezTo>
                    <a:pt x="949960" y="153670"/>
                    <a:pt x="951230" y="154940"/>
                    <a:pt x="952500" y="154940"/>
                  </a:cubicBezTo>
                  <a:cubicBezTo>
                    <a:pt x="956310" y="156210"/>
                    <a:pt x="958850" y="157480"/>
                    <a:pt x="962660" y="158750"/>
                  </a:cubicBezTo>
                  <a:lnTo>
                    <a:pt x="974090" y="158750"/>
                  </a:lnTo>
                  <a:cubicBezTo>
                    <a:pt x="981710" y="157480"/>
                    <a:pt x="989330" y="154940"/>
                    <a:pt x="996950" y="153670"/>
                  </a:cubicBezTo>
                  <a:cubicBezTo>
                    <a:pt x="1005840" y="152400"/>
                    <a:pt x="1013460" y="157480"/>
                    <a:pt x="1022350" y="158750"/>
                  </a:cubicBezTo>
                  <a:lnTo>
                    <a:pt x="1023620" y="160020"/>
                  </a:lnTo>
                  <a:cubicBezTo>
                    <a:pt x="1026160" y="163830"/>
                    <a:pt x="1029970" y="162560"/>
                    <a:pt x="1032510" y="160020"/>
                  </a:cubicBezTo>
                  <a:cubicBezTo>
                    <a:pt x="1037590" y="154940"/>
                    <a:pt x="1046480" y="153670"/>
                    <a:pt x="1052830" y="156210"/>
                  </a:cubicBezTo>
                  <a:cubicBezTo>
                    <a:pt x="1060450" y="160020"/>
                    <a:pt x="1068070" y="162560"/>
                    <a:pt x="1075690" y="165100"/>
                  </a:cubicBezTo>
                  <a:cubicBezTo>
                    <a:pt x="1078230" y="165100"/>
                    <a:pt x="1080770" y="163830"/>
                    <a:pt x="1082040" y="163830"/>
                  </a:cubicBezTo>
                  <a:cubicBezTo>
                    <a:pt x="1084580" y="163830"/>
                    <a:pt x="1088390" y="162560"/>
                    <a:pt x="1089660" y="163830"/>
                  </a:cubicBezTo>
                  <a:cubicBezTo>
                    <a:pt x="1099820" y="171450"/>
                    <a:pt x="1109980" y="168910"/>
                    <a:pt x="1118870" y="163830"/>
                  </a:cubicBezTo>
                  <a:cubicBezTo>
                    <a:pt x="1123950" y="161290"/>
                    <a:pt x="1131570" y="158750"/>
                    <a:pt x="1134110" y="151130"/>
                  </a:cubicBezTo>
                  <a:cubicBezTo>
                    <a:pt x="1135380" y="146050"/>
                    <a:pt x="1140460" y="140970"/>
                    <a:pt x="1144270" y="137160"/>
                  </a:cubicBezTo>
                  <a:cubicBezTo>
                    <a:pt x="1150620" y="130810"/>
                    <a:pt x="1156970" y="121920"/>
                    <a:pt x="1168400" y="121920"/>
                  </a:cubicBezTo>
                  <a:cubicBezTo>
                    <a:pt x="1170940" y="121920"/>
                    <a:pt x="1173480" y="116840"/>
                    <a:pt x="1174750" y="118110"/>
                  </a:cubicBezTo>
                  <a:cubicBezTo>
                    <a:pt x="1179830" y="119380"/>
                    <a:pt x="1179830" y="116840"/>
                    <a:pt x="1182370" y="114300"/>
                  </a:cubicBezTo>
                  <a:cubicBezTo>
                    <a:pt x="1184910" y="111760"/>
                    <a:pt x="1188720" y="109220"/>
                    <a:pt x="1191260" y="105410"/>
                  </a:cubicBezTo>
                  <a:cubicBezTo>
                    <a:pt x="1195070" y="100330"/>
                    <a:pt x="1198880" y="93980"/>
                    <a:pt x="1202690" y="88900"/>
                  </a:cubicBezTo>
                  <a:cubicBezTo>
                    <a:pt x="1206500" y="83820"/>
                    <a:pt x="1209040" y="77470"/>
                    <a:pt x="1212850" y="72390"/>
                  </a:cubicBezTo>
                  <a:cubicBezTo>
                    <a:pt x="1214120" y="71120"/>
                    <a:pt x="1217930" y="69850"/>
                    <a:pt x="1219200" y="71120"/>
                  </a:cubicBezTo>
                  <a:lnTo>
                    <a:pt x="1234440" y="78740"/>
                  </a:lnTo>
                  <a:cubicBezTo>
                    <a:pt x="1236980" y="80010"/>
                    <a:pt x="1238250" y="82550"/>
                    <a:pt x="1239520" y="85090"/>
                  </a:cubicBezTo>
                  <a:lnTo>
                    <a:pt x="1240790" y="83820"/>
                  </a:lnTo>
                  <a:cubicBezTo>
                    <a:pt x="1239520" y="80010"/>
                    <a:pt x="1238250" y="76200"/>
                    <a:pt x="1236980" y="74930"/>
                  </a:cubicBezTo>
                  <a:lnTo>
                    <a:pt x="1252220" y="71120"/>
                  </a:lnTo>
                  <a:cubicBezTo>
                    <a:pt x="1256030" y="69850"/>
                    <a:pt x="1262380" y="69850"/>
                    <a:pt x="1264920" y="69850"/>
                  </a:cubicBezTo>
                  <a:lnTo>
                    <a:pt x="1285240" y="69850"/>
                  </a:lnTo>
                  <a:cubicBezTo>
                    <a:pt x="1292860" y="69850"/>
                    <a:pt x="1299210" y="68580"/>
                    <a:pt x="1306830" y="69850"/>
                  </a:cubicBezTo>
                  <a:cubicBezTo>
                    <a:pt x="1311910" y="71120"/>
                    <a:pt x="1315720" y="68580"/>
                    <a:pt x="1319530" y="66040"/>
                  </a:cubicBezTo>
                  <a:cubicBezTo>
                    <a:pt x="1329690" y="58420"/>
                    <a:pt x="1339850" y="49530"/>
                    <a:pt x="1353820" y="53340"/>
                  </a:cubicBezTo>
                  <a:cubicBezTo>
                    <a:pt x="1355090" y="53340"/>
                    <a:pt x="1357630" y="52070"/>
                    <a:pt x="1358900" y="50800"/>
                  </a:cubicBezTo>
                  <a:cubicBezTo>
                    <a:pt x="1362710" y="49530"/>
                    <a:pt x="1365250" y="46990"/>
                    <a:pt x="1370330" y="44450"/>
                  </a:cubicBezTo>
                  <a:cubicBezTo>
                    <a:pt x="1370330" y="48260"/>
                    <a:pt x="1370330" y="49530"/>
                    <a:pt x="1369060" y="52070"/>
                  </a:cubicBezTo>
                  <a:cubicBezTo>
                    <a:pt x="1371600" y="54610"/>
                    <a:pt x="1372870" y="53340"/>
                    <a:pt x="1374140" y="52070"/>
                  </a:cubicBezTo>
                  <a:cubicBezTo>
                    <a:pt x="1375410" y="53340"/>
                    <a:pt x="1376680" y="55880"/>
                    <a:pt x="1377950" y="55880"/>
                  </a:cubicBezTo>
                  <a:cubicBezTo>
                    <a:pt x="1384300" y="58420"/>
                    <a:pt x="1390650" y="59690"/>
                    <a:pt x="1397000" y="62230"/>
                  </a:cubicBezTo>
                  <a:cubicBezTo>
                    <a:pt x="1399540" y="63500"/>
                    <a:pt x="1402080" y="64770"/>
                    <a:pt x="1403350" y="66040"/>
                  </a:cubicBezTo>
                  <a:cubicBezTo>
                    <a:pt x="1408430" y="69850"/>
                    <a:pt x="1412240" y="76200"/>
                    <a:pt x="1421130" y="74930"/>
                  </a:cubicBezTo>
                  <a:cubicBezTo>
                    <a:pt x="1422400" y="74930"/>
                    <a:pt x="1424940" y="77470"/>
                    <a:pt x="1427480" y="77470"/>
                  </a:cubicBezTo>
                  <a:cubicBezTo>
                    <a:pt x="1430020" y="78740"/>
                    <a:pt x="1433830" y="78740"/>
                    <a:pt x="1436370" y="80010"/>
                  </a:cubicBezTo>
                  <a:lnTo>
                    <a:pt x="1438910" y="80010"/>
                  </a:lnTo>
                  <a:cubicBezTo>
                    <a:pt x="1446530" y="82550"/>
                    <a:pt x="1452880" y="85090"/>
                    <a:pt x="1460500" y="86360"/>
                  </a:cubicBezTo>
                  <a:lnTo>
                    <a:pt x="1465580" y="86360"/>
                  </a:lnTo>
                  <a:cubicBezTo>
                    <a:pt x="1471930" y="86360"/>
                    <a:pt x="1477010" y="85090"/>
                    <a:pt x="1483360" y="85090"/>
                  </a:cubicBezTo>
                  <a:cubicBezTo>
                    <a:pt x="1489710" y="85090"/>
                    <a:pt x="1496060" y="87630"/>
                    <a:pt x="1502410" y="87630"/>
                  </a:cubicBezTo>
                  <a:cubicBezTo>
                    <a:pt x="1510030" y="87630"/>
                    <a:pt x="1518920" y="87630"/>
                    <a:pt x="1525270" y="82550"/>
                  </a:cubicBezTo>
                  <a:cubicBezTo>
                    <a:pt x="1526540" y="81280"/>
                    <a:pt x="1530350" y="81280"/>
                    <a:pt x="1532890" y="82550"/>
                  </a:cubicBezTo>
                  <a:cubicBezTo>
                    <a:pt x="1541780" y="83820"/>
                    <a:pt x="1550670" y="85090"/>
                    <a:pt x="1558290" y="87630"/>
                  </a:cubicBezTo>
                  <a:cubicBezTo>
                    <a:pt x="1565910" y="90170"/>
                    <a:pt x="1569720" y="87630"/>
                    <a:pt x="1572260" y="81280"/>
                  </a:cubicBezTo>
                  <a:cubicBezTo>
                    <a:pt x="1573530" y="78740"/>
                    <a:pt x="1576070" y="76200"/>
                    <a:pt x="1578610" y="73660"/>
                  </a:cubicBezTo>
                  <a:cubicBezTo>
                    <a:pt x="1582420" y="71120"/>
                    <a:pt x="1586230" y="67310"/>
                    <a:pt x="1590040" y="67310"/>
                  </a:cubicBezTo>
                  <a:cubicBezTo>
                    <a:pt x="1598930" y="67310"/>
                    <a:pt x="1604010" y="62230"/>
                    <a:pt x="1610360" y="58420"/>
                  </a:cubicBezTo>
                  <a:cubicBezTo>
                    <a:pt x="1620520" y="52070"/>
                    <a:pt x="1629410" y="44450"/>
                    <a:pt x="1642110" y="45720"/>
                  </a:cubicBezTo>
                  <a:lnTo>
                    <a:pt x="1642110" y="39370"/>
                  </a:lnTo>
                  <a:cubicBezTo>
                    <a:pt x="1639570" y="39370"/>
                    <a:pt x="1637030" y="39370"/>
                    <a:pt x="1634490" y="38100"/>
                  </a:cubicBezTo>
                  <a:cubicBezTo>
                    <a:pt x="1638300" y="35560"/>
                    <a:pt x="1638300" y="31750"/>
                    <a:pt x="1640840" y="29210"/>
                  </a:cubicBezTo>
                  <a:cubicBezTo>
                    <a:pt x="1645920" y="25400"/>
                    <a:pt x="1651000" y="24130"/>
                    <a:pt x="1656080" y="21590"/>
                  </a:cubicBezTo>
                  <a:cubicBezTo>
                    <a:pt x="1659890" y="20320"/>
                    <a:pt x="1664970" y="20320"/>
                    <a:pt x="1662430" y="26670"/>
                  </a:cubicBezTo>
                  <a:cubicBezTo>
                    <a:pt x="1668780" y="27940"/>
                    <a:pt x="1673860" y="27940"/>
                    <a:pt x="1676400" y="30480"/>
                  </a:cubicBezTo>
                  <a:cubicBezTo>
                    <a:pt x="1681480" y="34290"/>
                    <a:pt x="1686560" y="31750"/>
                    <a:pt x="1690370" y="29210"/>
                  </a:cubicBezTo>
                  <a:cubicBezTo>
                    <a:pt x="1692910" y="27940"/>
                    <a:pt x="1695450" y="26670"/>
                    <a:pt x="1697990" y="27940"/>
                  </a:cubicBezTo>
                  <a:cubicBezTo>
                    <a:pt x="1713230" y="35560"/>
                    <a:pt x="1728470" y="31750"/>
                    <a:pt x="1743710" y="31750"/>
                  </a:cubicBezTo>
                  <a:cubicBezTo>
                    <a:pt x="1746250" y="31750"/>
                    <a:pt x="1748790" y="30480"/>
                    <a:pt x="1752600" y="30480"/>
                  </a:cubicBezTo>
                  <a:cubicBezTo>
                    <a:pt x="1757680" y="29210"/>
                    <a:pt x="1761490" y="26670"/>
                    <a:pt x="1766570" y="25400"/>
                  </a:cubicBezTo>
                  <a:cubicBezTo>
                    <a:pt x="1771650" y="24130"/>
                    <a:pt x="1778000" y="22860"/>
                    <a:pt x="1783080" y="21590"/>
                  </a:cubicBezTo>
                  <a:lnTo>
                    <a:pt x="1786890" y="21590"/>
                  </a:lnTo>
                  <a:cubicBezTo>
                    <a:pt x="1795780" y="21590"/>
                    <a:pt x="1804670" y="22860"/>
                    <a:pt x="1812290" y="22860"/>
                  </a:cubicBezTo>
                  <a:cubicBezTo>
                    <a:pt x="1818640" y="22860"/>
                    <a:pt x="1824990" y="20320"/>
                    <a:pt x="1832610" y="19050"/>
                  </a:cubicBezTo>
                  <a:cubicBezTo>
                    <a:pt x="1833880" y="8890"/>
                    <a:pt x="1844040" y="11430"/>
                    <a:pt x="1850390" y="6350"/>
                  </a:cubicBezTo>
                  <a:cubicBezTo>
                    <a:pt x="1851660" y="5080"/>
                    <a:pt x="1854200" y="6350"/>
                    <a:pt x="1855470" y="6350"/>
                  </a:cubicBezTo>
                  <a:cubicBezTo>
                    <a:pt x="1863090" y="5080"/>
                    <a:pt x="1868170" y="8890"/>
                    <a:pt x="1870710" y="15240"/>
                  </a:cubicBezTo>
                  <a:cubicBezTo>
                    <a:pt x="1874520" y="21590"/>
                    <a:pt x="1884680" y="24130"/>
                    <a:pt x="1880870" y="34290"/>
                  </a:cubicBezTo>
                  <a:cubicBezTo>
                    <a:pt x="1879600" y="35560"/>
                    <a:pt x="1877060" y="36830"/>
                    <a:pt x="1875790" y="39370"/>
                  </a:cubicBezTo>
                  <a:cubicBezTo>
                    <a:pt x="1875790" y="43180"/>
                    <a:pt x="1877060" y="45720"/>
                    <a:pt x="1880870" y="44450"/>
                  </a:cubicBezTo>
                  <a:cubicBezTo>
                    <a:pt x="1882140" y="44450"/>
                    <a:pt x="1883410" y="46990"/>
                    <a:pt x="1884680" y="48260"/>
                  </a:cubicBezTo>
                  <a:cubicBezTo>
                    <a:pt x="1885950" y="49530"/>
                    <a:pt x="1885950" y="52070"/>
                    <a:pt x="1887220" y="52070"/>
                  </a:cubicBezTo>
                  <a:cubicBezTo>
                    <a:pt x="1894840" y="54610"/>
                    <a:pt x="1899920" y="60960"/>
                    <a:pt x="1908810" y="59690"/>
                  </a:cubicBezTo>
                  <a:lnTo>
                    <a:pt x="1911350" y="59690"/>
                  </a:lnTo>
                  <a:cubicBezTo>
                    <a:pt x="1918970" y="66040"/>
                    <a:pt x="1926590" y="64770"/>
                    <a:pt x="1935480" y="63500"/>
                  </a:cubicBezTo>
                  <a:cubicBezTo>
                    <a:pt x="1939290" y="62230"/>
                    <a:pt x="1944370" y="63500"/>
                    <a:pt x="1949450" y="63500"/>
                  </a:cubicBezTo>
                  <a:cubicBezTo>
                    <a:pt x="1953260" y="63500"/>
                    <a:pt x="1957070" y="63500"/>
                    <a:pt x="1960880" y="60960"/>
                  </a:cubicBezTo>
                  <a:cubicBezTo>
                    <a:pt x="1965960" y="58420"/>
                    <a:pt x="1971040" y="54610"/>
                    <a:pt x="1976120" y="52070"/>
                  </a:cubicBezTo>
                  <a:cubicBezTo>
                    <a:pt x="1981200" y="49530"/>
                    <a:pt x="1987550" y="49530"/>
                    <a:pt x="1987550" y="40640"/>
                  </a:cubicBezTo>
                  <a:cubicBezTo>
                    <a:pt x="1987550" y="39370"/>
                    <a:pt x="1990090" y="38100"/>
                    <a:pt x="1990090" y="36830"/>
                  </a:cubicBezTo>
                  <a:cubicBezTo>
                    <a:pt x="1998980" y="44450"/>
                    <a:pt x="2006600" y="50800"/>
                    <a:pt x="2014220" y="57150"/>
                  </a:cubicBezTo>
                  <a:cubicBezTo>
                    <a:pt x="2018030" y="60960"/>
                    <a:pt x="2023110" y="66040"/>
                    <a:pt x="2020570" y="72390"/>
                  </a:cubicBezTo>
                  <a:cubicBezTo>
                    <a:pt x="2020570" y="73660"/>
                    <a:pt x="2021840" y="74930"/>
                    <a:pt x="2021840" y="76200"/>
                  </a:cubicBezTo>
                  <a:cubicBezTo>
                    <a:pt x="2023110" y="78740"/>
                    <a:pt x="2024380" y="81280"/>
                    <a:pt x="2026920" y="82550"/>
                  </a:cubicBezTo>
                  <a:cubicBezTo>
                    <a:pt x="2029460" y="86360"/>
                    <a:pt x="2032000" y="90170"/>
                    <a:pt x="2034540" y="95250"/>
                  </a:cubicBezTo>
                  <a:lnTo>
                    <a:pt x="2042160" y="102870"/>
                  </a:lnTo>
                  <a:cubicBezTo>
                    <a:pt x="2044700" y="106680"/>
                    <a:pt x="2047240" y="110490"/>
                    <a:pt x="2051050" y="113030"/>
                  </a:cubicBezTo>
                  <a:cubicBezTo>
                    <a:pt x="2059940" y="120650"/>
                    <a:pt x="2068830" y="128270"/>
                    <a:pt x="2078990" y="135890"/>
                  </a:cubicBezTo>
                  <a:cubicBezTo>
                    <a:pt x="2084070" y="140970"/>
                    <a:pt x="2090420" y="144780"/>
                    <a:pt x="2095500" y="149860"/>
                  </a:cubicBezTo>
                  <a:cubicBezTo>
                    <a:pt x="2104390" y="157480"/>
                    <a:pt x="2114550" y="163830"/>
                    <a:pt x="2119630" y="175260"/>
                  </a:cubicBezTo>
                  <a:cubicBezTo>
                    <a:pt x="2119630" y="176530"/>
                    <a:pt x="2122170" y="177800"/>
                    <a:pt x="2123440" y="179070"/>
                  </a:cubicBezTo>
                  <a:cubicBezTo>
                    <a:pt x="2129790" y="184150"/>
                    <a:pt x="2139950" y="184150"/>
                    <a:pt x="2139950" y="194310"/>
                  </a:cubicBezTo>
                  <a:cubicBezTo>
                    <a:pt x="2150110" y="194310"/>
                    <a:pt x="2155190" y="201930"/>
                    <a:pt x="2160270" y="208280"/>
                  </a:cubicBezTo>
                  <a:cubicBezTo>
                    <a:pt x="2164080" y="213360"/>
                    <a:pt x="2167890" y="219710"/>
                    <a:pt x="2172970" y="223520"/>
                  </a:cubicBezTo>
                  <a:cubicBezTo>
                    <a:pt x="2178050" y="226060"/>
                    <a:pt x="2184400" y="224790"/>
                    <a:pt x="2190750" y="224790"/>
                  </a:cubicBezTo>
                  <a:cubicBezTo>
                    <a:pt x="2193290" y="224790"/>
                    <a:pt x="2195830" y="224790"/>
                    <a:pt x="2195830" y="226060"/>
                  </a:cubicBezTo>
                  <a:cubicBezTo>
                    <a:pt x="2200910" y="231140"/>
                    <a:pt x="2207260" y="234950"/>
                    <a:pt x="2211070" y="241300"/>
                  </a:cubicBezTo>
                  <a:cubicBezTo>
                    <a:pt x="2214880" y="247650"/>
                    <a:pt x="2218690" y="251460"/>
                    <a:pt x="2225040" y="252730"/>
                  </a:cubicBezTo>
                  <a:cubicBezTo>
                    <a:pt x="2231390" y="254000"/>
                    <a:pt x="2237740" y="260350"/>
                    <a:pt x="2246630" y="256540"/>
                  </a:cubicBezTo>
                  <a:cubicBezTo>
                    <a:pt x="2254250" y="254000"/>
                    <a:pt x="2263140" y="256540"/>
                    <a:pt x="2268220" y="251460"/>
                  </a:cubicBezTo>
                  <a:cubicBezTo>
                    <a:pt x="2278380" y="252730"/>
                    <a:pt x="2286000" y="255270"/>
                    <a:pt x="2294890" y="256540"/>
                  </a:cubicBezTo>
                  <a:cubicBezTo>
                    <a:pt x="2305050" y="259080"/>
                    <a:pt x="2316480" y="257810"/>
                    <a:pt x="2325370" y="265430"/>
                  </a:cubicBezTo>
                  <a:cubicBezTo>
                    <a:pt x="2332990" y="271780"/>
                    <a:pt x="2339340" y="278130"/>
                    <a:pt x="2350770" y="276860"/>
                  </a:cubicBezTo>
                  <a:cubicBezTo>
                    <a:pt x="2349500" y="284480"/>
                    <a:pt x="2348230" y="290830"/>
                    <a:pt x="2346960" y="298450"/>
                  </a:cubicBezTo>
                  <a:cubicBezTo>
                    <a:pt x="2344420" y="318770"/>
                    <a:pt x="2341880" y="339090"/>
                    <a:pt x="2340610" y="359410"/>
                  </a:cubicBezTo>
                  <a:cubicBezTo>
                    <a:pt x="2336800" y="384810"/>
                    <a:pt x="2335530" y="408940"/>
                    <a:pt x="2338070" y="433070"/>
                  </a:cubicBezTo>
                  <a:cubicBezTo>
                    <a:pt x="2340610" y="467360"/>
                    <a:pt x="2352040" y="1640840"/>
                    <a:pt x="2363470" y="1672590"/>
                  </a:cubicBezTo>
                  <a:lnTo>
                    <a:pt x="2374900" y="1699260"/>
                  </a:lnTo>
                  <a:cubicBezTo>
                    <a:pt x="2377440" y="1705610"/>
                    <a:pt x="2373630" y="1709420"/>
                    <a:pt x="2367280" y="1710690"/>
                  </a:cubicBezTo>
                  <a:cubicBezTo>
                    <a:pt x="2359660" y="1711960"/>
                    <a:pt x="2357120" y="1717040"/>
                    <a:pt x="2354580" y="1723390"/>
                  </a:cubicBezTo>
                  <a:cubicBezTo>
                    <a:pt x="2352040" y="1733550"/>
                    <a:pt x="2355850" y="1743710"/>
                    <a:pt x="2350770" y="1753870"/>
                  </a:cubicBezTo>
                  <a:cubicBezTo>
                    <a:pt x="2348230" y="1758950"/>
                    <a:pt x="2350770" y="1767840"/>
                    <a:pt x="2352040" y="1775460"/>
                  </a:cubicBezTo>
                  <a:cubicBezTo>
                    <a:pt x="2353310" y="1785620"/>
                    <a:pt x="2350770" y="1795780"/>
                    <a:pt x="2346960" y="1804670"/>
                  </a:cubicBezTo>
                  <a:cubicBezTo>
                    <a:pt x="2338070" y="1819910"/>
                    <a:pt x="2336800" y="1837690"/>
                    <a:pt x="2336800" y="1854200"/>
                  </a:cubicBezTo>
                  <a:cubicBezTo>
                    <a:pt x="2336800" y="1858010"/>
                    <a:pt x="2335530" y="1861820"/>
                    <a:pt x="2334260" y="1864360"/>
                  </a:cubicBezTo>
                  <a:cubicBezTo>
                    <a:pt x="2331720" y="1866900"/>
                    <a:pt x="2326640" y="1869440"/>
                    <a:pt x="2321560" y="1870710"/>
                  </a:cubicBezTo>
                  <a:lnTo>
                    <a:pt x="2291080" y="1885950"/>
                  </a:lnTo>
                  <a:cubicBezTo>
                    <a:pt x="2277110" y="1893570"/>
                    <a:pt x="2265680" y="1892300"/>
                    <a:pt x="2252980" y="1883410"/>
                  </a:cubicBezTo>
                  <a:cubicBezTo>
                    <a:pt x="2251710" y="1882140"/>
                    <a:pt x="2247900" y="1880870"/>
                    <a:pt x="2246630" y="1880870"/>
                  </a:cubicBezTo>
                  <a:cubicBezTo>
                    <a:pt x="2237740" y="1882140"/>
                    <a:pt x="2228850" y="1882140"/>
                    <a:pt x="2221230" y="1889760"/>
                  </a:cubicBezTo>
                  <a:cubicBezTo>
                    <a:pt x="2212340" y="1897380"/>
                    <a:pt x="2199640" y="1902460"/>
                    <a:pt x="2189480" y="1908810"/>
                  </a:cubicBezTo>
                  <a:cubicBezTo>
                    <a:pt x="2183130" y="1912620"/>
                    <a:pt x="2175510" y="1917700"/>
                    <a:pt x="2171700" y="1922780"/>
                  </a:cubicBezTo>
                  <a:cubicBezTo>
                    <a:pt x="2169160" y="1925320"/>
                    <a:pt x="2166620" y="1927860"/>
                    <a:pt x="2164080" y="1929130"/>
                  </a:cubicBezTo>
                  <a:cubicBezTo>
                    <a:pt x="2150110" y="1934210"/>
                    <a:pt x="2142490" y="1946910"/>
                    <a:pt x="2133600" y="1957070"/>
                  </a:cubicBezTo>
                  <a:cubicBezTo>
                    <a:pt x="2125980" y="1965960"/>
                    <a:pt x="2115820" y="1971040"/>
                    <a:pt x="2104390" y="1972310"/>
                  </a:cubicBezTo>
                  <a:cubicBezTo>
                    <a:pt x="2091690" y="1974850"/>
                    <a:pt x="2078990" y="1976120"/>
                    <a:pt x="2066290" y="1978660"/>
                  </a:cubicBezTo>
                  <a:cubicBezTo>
                    <a:pt x="2061210" y="1979930"/>
                    <a:pt x="2054860" y="1981200"/>
                    <a:pt x="2049780" y="1983740"/>
                  </a:cubicBezTo>
                  <a:cubicBezTo>
                    <a:pt x="2043430" y="1986280"/>
                    <a:pt x="2037080" y="1986280"/>
                    <a:pt x="2032000" y="1990090"/>
                  </a:cubicBezTo>
                  <a:cubicBezTo>
                    <a:pt x="2024380" y="1996440"/>
                    <a:pt x="2016760" y="2000250"/>
                    <a:pt x="2006600" y="1997710"/>
                  </a:cubicBezTo>
                  <a:cubicBezTo>
                    <a:pt x="2002790" y="1996440"/>
                    <a:pt x="1997710" y="1998980"/>
                    <a:pt x="1993900" y="2000250"/>
                  </a:cubicBezTo>
                  <a:cubicBezTo>
                    <a:pt x="1992630" y="2000250"/>
                    <a:pt x="1991360" y="2001520"/>
                    <a:pt x="1990090" y="2001520"/>
                  </a:cubicBezTo>
                  <a:cubicBezTo>
                    <a:pt x="1976120" y="2002790"/>
                    <a:pt x="1963420" y="2000250"/>
                    <a:pt x="1950720" y="1997710"/>
                  </a:cubicBezTo>
                  <a:cubicBezTo>
                    <a:pt x="1945640" y="1996440"/>
                    <a:pt x="1940560" y="1995170"/>
                    <a:pt x="1935480" y="1992630"/>
                  </a:cubicBezTo>
                  <a:cubicBezTo>
                    <a:pt x="1921510" y="1986280"/>
                    <a:pt x="1907540" y="1979930"/>
                    <a:pt x="1894840" y="1972310"/>
                  </a:cubicBezTo>
                  <a:cubicBezTo>
                    <a:pt x="1885950" y="1967230"/>
                    <a:pt x="1877060" y="1962150"/>
                    <a:pt x="1866900" y="1967230"/>
                  </a:cubicBezTo>
                  <a:lnTo>
                    <a:pt x="1861820" y="1967230"/>
                  </a:lnTo>
                  <a:cubicBezTo>
                    <a:pt x="1852930" y="1967230"/>
                    <a:pt x="1844040" y="1965960"/>
                    <a:pt x="1836420" y="1964690"/>
                  </a:cubicBezTo>
                  <a:cubicBezTo>
                    <a:pt x="1835150" y="1964690"/>
                    <a:pt x="1832610" y="1964690"/>
                    <a:pt x="1832610" y="1963420"/>
                  </a:cubicBezTo>
                  <a:cubicBezTo>
                    <a:pt x="1828800" y="1958340"/>
                    <a:pt x="1822450" y="1958340"/>
                    <a:pt x="1816100" y="1957070"/>
                  </a:cubicBezTo>
                  <a:cubicBezTo>
                    <a:pt x="1805940" y="1955800"/>
                    <a:pt x="1795780" y="1955800"/>
                    <a:pt x="1788160" y="1949450"/>
                  </a:cubicBezTo>
                  <a:cubicBezTo>
                    <a:pt x="1780540" y="1944370"/>
                    <a:pt x="1772920" y="1943100"/>
                    <a:pt x="1764030" y="1941830"/>
                  </a:cubicBezTo>
                  <a:cubicBezTo>
                    <a:pt x="1762760" y="1941830"/>
                    <a:pt x="1760220" y="1940560"/>
                    <a:pt x="1758950" y="1940560"/>
                  </a:cubicBezTo>
                  <a:cubicBezTo>
                    <a:pt x="1752600" y="1939290"/>
                    <a:pt x="1746250" y="1935480"/>
                    <a:pt x="1741170" y="1936750"/>
                  </a:cubicBezTo>
                  <a:cubicBezTo>
                    <a:pt x="1729740" y="1939290"/>
                    <a:pt x="1724660" y="1935480"/>
                    <a:pt x="1717040" y="1925320"/>
                  </a:cubicBezTo>
                  <a:cubicBezTo>
                    <a:pt x="1715770" y="1922780"/>
                    <a:pt x="1711960" y="1921510"/>
                    <a:pt x="1709420" y="1920240"/>
                  </a:cubicBezTo>
                  <a:cubicBezTo>
                    <a:pt x="1703070" y="1918970"/>
                    <a:pt x="1696720" y="1920240"/>
                    <a:pt x="1690370" y="1918970"/>
                  </a:cubicBezTo>
                  <a:cubicBezTo>
                    <a:pt x="1686560" y="1918970"/>
                    <a:pt x="1682750" y="1915160"/>
                    <a:pt x="1680210" y="1915160"/>
                  </a:cubicBezTo>
                  <a:cubicBezTo>
                    <a:pt x="1670050" y="1916430"/>
                    <a:pt x="1658620" y="1912620"/>
                    <a:pt x="1649730" y="1918970"/>
                  </a:cubicBezTo>
                  <a:cubicBezTo>
                    <a:pt x="1648460" y="1920240"/>
                    <a:pt x="1645920" y="1920240"/>
                    <a:pt x="1643380" y="1920240"/>
                  </a:cubicBezTo>
                  <a:cubicBezTo>
                    <a:pt x="1626870" y="1921510"/>
                    <a:pt x="1612900" y="1926590"/>
                    <a:pt x="1601470" y="1936750"/>
                  </a:cubicBezTo>
                  <a:cubicBezTo>
                    <a:pt x="1597660" y="1940560"/>
                    <a:pt x="1592580" y="1943100"/>
                    <a:pt x="1588770" y="1945640"/>
                  </a:cubicBezTo>
                  <a:cubicBezTo>
                    <a:pt x="1584960" y="1948180"/>
                    <a:pt x="1579880" y="1948180"/>
                    <a:pt x="1576070" y="1949450"/>
                  </a:cubicBezTo>
                  <a:cubicBezTo>
                    <a:pt x="1572260" y="1950720"/>
                    <a:pt x="1569720" y="1951990"/>
                    <a:pt x="1565910" y="1951990"/>
                  </a:cubicBezTo>
                  <a:cubicBezTo>
                    <a:pt x="1559560" y="1951990"/>
                    <a:pt x="1554480" y="1954530"/>
                    <a:pt x="1550670" y="1959610"/>
                  </a:cubicBezTo>
                  <a:cubicBezTo>
                    <a:pt x="1549400" y="1960880"/>
                    <a:pt x="1548130" y="1962150"/>
                    <a:pt x="1546860" y="1964690"/>
                  </a:cubicBezTo>
                  <a:cubicBezTo>
                    <a:pt x="1548130" y="1968500"/>
                    <a:pt x="1540510" y="1978660"/>
                    <a:pt x="1535430" y="1978660"/>
                  </a:cubicBezTo>
                  <a:cubicBezTo>
                    <a:pt x="1526540" y="1978660"/>
                    <a:pt x="1517650" y="1981200"/>
                    <a:pt x="1510030" y="1987550"/>
                  </a:cubicBezTo>
                  <a:cubicBezTo>
                    <a:pt x="1508760" y="1988820"/>
                    <a:pt x="1506220" y="1988820"/>
                    <a:pt x="1503680" y="1987550"/>
                  </a:cubicBezTo>
                  <a:cubicBezTo>
                    <a:pt x="1499870" y="1986280"/>
                    <a:pt x="1497330" y="1986280"/>
                    <a:pt x="1494790" y="1990090"/>
                  </a:cubicBezTo>
                  <a:cubicBezTo>
                    <a:pt x="1493520" y="1991360"/>
                    <a:pt x="1488440" y="1991360"/>
                    <a:pt x="1485900" y="1991360"/>
                  </a:cubicBezTo>
                  <a:cubicBezTo>
                    <a:pt x="1479550" y="1991360"/>
                    <a:pt x="1471930" y="1990090"/>
                    <a:pt x="1465580" y="1991360"/>
                  </a:cubicBezTo>
                  <a:cubicBezTo>
                    <a:pt x="1454150" y="1992630"/>
                    <a:pt x="1443990" y="1993900"/>
                    <a:pt x="1432560" y="1996440"/>
                  </a:cubicBezTo>
                  <a:cubicBezTo>
                    <a:pt x="1430020" y="1996440"/>
                    <a:pt x="1427480" y="1997710"/>
                    <a:pt x="1426210" y="1998980"/>
                  </a:cubicBezTo>
                  <a:cubicBezTo>
                    <a:pt x="1423670" y="2005330"/>
                    <a:pt x="1417320" y="2005330"/>
                    <a:pt x="1413510" y="2006600"/>
                  </a:cubicBezTo>
                  <a:cubicBezTo>
                    <a:pt x="1409700" y="2007870"/>
                    <a:pt x="1404620" y="2009140"/>
                    <a:pt x="1402080" y="2009140"/>
                  </a:cubicBezTo>
                  <a:cubicBezTo>
                    <a:pt x="1400810" y="2007870"/>
                    <a:pt x="1398270" y="2006600"/>
                    <a:pt x="1395730" y="2004060"/>
                  </a:cubicBezTo>
                  <a:cubicBezTo>
                    <a:pt x="1400810" y="2004060"/>
                    <a:pt x="1403350" y="2005330"/>
                    <a:pt x="1405890" y="2005330"/>
                  </a:cubicBezTo>
                  <a:cubicBezTo>
                    <a:pt x="1400810" y="1998980"/>
                    <a:pt x="1395730" y="1997710"/>
                    <a:pt x="1389380" y="2001520"/>
                  </a:cubicBezTo>
                  <a:cubicBezTo>
                    <a:pt x="1381760" y="2007870"/>
                    <a:pt x="1375410" y="2007870"/>
                    <a:pt x="1366520" y="2001520"/>
                  </a:cubicBezTo>
                  <a:lnTo>
                    <a:pt x="1358900" y="1997710"/>
                  </a:lnTo>
                  <a:lnTo>
                    <a:pt x="1358900" y="1991360"/>
                  </a:lnTo>
                  <a:cubicBezTo>
                    <a:pt x="1355090" y="1992630"/>
                    <a:pt x="1351280" y="1995170"/>
                    <a:pt x="1348740" y="1995170"/>
                  </a:cubicBezTo>
                  <a:cubicBezTo>
                    <a:pt x="1341120" y="1991360"/>
                    <a:pt x="1333500" y="1987550"/>
                    <a:pt x="1327150" y="1982470"/>
                  </a:cubicBezTo>
                  <a:cubicBezTo>
                    <a:pt x="1319530" y="1977390"/>
                    <a:pt x="1313180" y="1971040"/>
                    <a:pt x="1306830" y="1965960"/>
                  </a:cubicBezTo>
                  <a:cubicBezTo>
                    <a:pt x="1305560" y="1965960"/>
                    <a:pt x="1305560" y="1964690"/>
                    <a:pt x="1304290" y="1964690"/>
                  </a:cubicBezTo>
                  <a:cubicBezTo>
                    <a:pt x="1295400" y="1962150"/>
                    <a:pt x="1287780" y="1960880"/>
                    <a:pt x="1278890" y="1958340"/>
                  </a:cubicBezTo>
                  <a:cubicBezTo>
                    <a:pt x="1273810" y="1957070"/>
                    <a:pt x="1270000" y="1954530"/>
                    <a:pt x="1264920" y="1953260"/>
                  </a:cubicBezTo>
                  <a:cubicBezTo>
                    <a:pt x="1261110" y="1951990"/>
                    <a:pt x="1258570" y="1951990"/>
                    <a:pt x="1254760" y="1950720"/>
                  </a:cubicBezTo>
                  <a:lnTo>
                    <a:pt x="1242060" y="1950720"/>
                  </a:lnTo>
                  <a:cubicBezTo>
                    <a:pt x="1239520" y="1950720"/>
                    <a:pt x="1235710" y="1950720"/>
                    <a:pt x="1233170" y="1949450"/>
                  </a:cubicBezTo>
                  <a:cubicBezTo>
                    <a:pt x="1231900" y="1946910"/>
                    <a:pt x="1229360" y="1943100"/>
                    <a:pt x="1228090" y="1943100"/>
                  </a:cubicBezTo>
                  <a:cubicBezTo>
                    <a:pt x="1224280" y="1943100"/>
                    <a:pt x="1221740" y="1945640"/>
                    <a:pt x="1217930" y="1946910"/>
                  </a:cubicBezTo>
                  <a:cubicBezTo>
                    <a:pt x="1216660" y="1946910"/>
                    <a:pt x="1216660" y="1948180"/>
                    <a:pt x="1216660" y="1949450"/>
                  </a:cubicBezTo>
                  <a:cubicBezTo>
                    <a:pt x="1211580" y="1954530"/>
                    <a:pt x="1207770" y="1960880"/>
                    <a:pt x="1202690" y="1965960"/>
                  </a:cubicBezTo>
                  <a:cubicBezTo>
                    <a:pt x="1196340" y="1972310"/>
                    <a:pt x="1189990" y="1972310"/>
                    <a:pt x="1186180" y="1968500"/>
                  </a:cubicBezTo>
                  <a:cubicBezTo>
                    <a:pt x="1179830" y="1963420"/>
                    <a:pt x="1174750" y="1959610"/>
                    <a:pt x="1165860" y="1962150"/>
                  </a:cubicBezTo>
                  <a:cubicBezTo>
                    <a:pt x="1164590" y="1962150"/>
                    <a:pt x="1162050" y="1963420"/>
                    <a:pt x="1160780" y="1962150"/>
                  </a:cubicBezTo>
                  <a:cubicBezTo>
                    <a:pt x="1154430" y="1959610"/>
                    <a:pt x="1146810" y="1957070"/>
                    <a:pt x="1140460" y="1953260"/>
                  </a:cubicBezTo>
                  <a:cubicBezTo>
                    <a:pt x="1136650" y="1951990"/>
                    <a:pt x="1131570" y="1951990"/>
                    <a:pt x="1130300" y="1949450"/>
                  </a:cubicBezTo>
                  <a:cubicBezTo>
                    <a:pt x="1126490" y="1941830"/>
                    <a:pt x="1120140" y="1938020"/>
                    <a:pt x="1113790" y="1932940"/>
                  </a:cubicBezTo>
                  <a:cubicBezTo>
                    <a:pt x="1109980" y="1929130"/>
                    <a:pt x="1106170" y="1924050"/>
                    <a:pt x="1102360" y="1922780"/>
                  </a:cubicBezTo>
                  <a:cubicBezTo>
                    <a:pt x="1093470" y="1920240"/>
                    <a:pt x="1087120" y="1912620"/>
                    <a:pt x="1079500" y="1907540"/>
                  </a:cubicBezTo>
                  <a:cubicBezTo>
                    <a:pt x="1073150" y="1903730"/>
                    <a:pt x="1069340" y="1896110"/>
                    <a:pt x="1062990" y="1894840"/>
                  </a:cubicBezTo>
                  <a:cubicBezTo>
                    <a:pt x="1052830" y="1892300"/>
                    <a:pt x="1045210" y="1885950"/>
                    <a:pt x="1036320" y="1879600"/>
                  </a:cubicBezTo>
                  <a:cubicBezTo>
                    <a:pt x="1031240" y="1875790"/>
                    <a:pt x="1024890" y="1873250"/>
                    <a:pt x="1018540" y="1874520"/>
                  </a:cubicBezTo>
                  <a:cubicBezTo>
                    <a:pt x="1014730" y="1875790"/>
                    <a:pt x="1009650" y="1874520"/>
                    <a:pt x="1007110" y="1873250"/>
                  </a:cubicBezTo>
                  <a:cubicBezTo>
                    <a:pt x="1002030" y="1870710"/>
                    <a:pt x="996950" y="1866900"/>
                    <a:pt x="991870" y="1864360"/>
                  </a:cubicBezTo>
                  <a:cubicBezTo>
                    <a:pt x="988060" y="1861820"/>
                    <a:pt x="984250" y="1859280"/>
                    <a:pt x="980440" y="1859280"/>
                  </a:cubicBezTo>
                  <a:cubicBezTo>
                    <a:pt x="967740" y="1858010"/>
                    <a:pt x="957580" y="1855470"/>
                    <a:pt x="951230" y="1842770"/>
                  </a:cubicBezTo>
                  <a:cubicBezTo>
                    <a:pt x="948690" y="1837690"/>
                    <a:pt x="935990" y="1831340"/>
                    <a:pt x="930910" y="1833880"/>
                  </a:cubicBezTo>
                  <a:cubicBezTo>
                    <a:pt x="922020" y="1837690"/>
                    <a:pt x="915670" y="1835150"/>
                    <a:pt x="910590" y="1827530"/>
                  </a:cubicBezTo>
                  <a:cubicBezTo>
                    <a:pt x="906780" y="1823720"/>
                    <a:pt x="901700" y="1824990"/>
                    <a:pt x="897890" y="1827530"/>
                  </a:cubicBezTo>
                  <a:cubicBezTo>
                    <a:pt x="895350" y="1830070"/>
                    <a:pt x="892810" y="1831340"/>
                    <a:pt x="890270" y="1831340"/>
                  </a:cubicBezTo>
                  <a:cubicBezTo>
                    <a:pt x="881380" y="1832610"/>
                    <a:pt x="871220" y="1831340"/>
                    <a:pt x="862330" y="1832610"/>
                  </a:cubicBezTo>
                  <a:cubicBezTo>
                    <a:pt x="854710" y="1833880"/>
                    <a:pt x="847090" y="1831340"/>
                    <a:pt x="842010" y="1826260"/>
                  </a:cubicBezTo>
                  <a:cubicBezTo>
                    <a:pt x="836930" y="1821180"/>
                    <a:pt x="833120" y="1821180"/>
                    <a:pt x="825500" y="1823720"/>
                  </a:cubicBezTo>
                  <a:cubicBezTo>
                    <a:pt x="819150" y="1826260"/>
                    <a:pt x="814070" y="1832610"/>
                    <a:pt x="805180" y="1831340"/>
                  </a:cubicBezTo>
                  <a:cubicBezTo>
                    <a:pt x="797560" y="1830070"/>
                    <a:pt x="788670" y="1833880"/>
                    <a:pt x="779780" y="1830070"/>
                  </a:cubicBezTo>
                  <a:lnTo>
                    <a:pt x="774700" y="1830070"/>
                  </a:lnTo>
                  <a:cubicBezTo>
                    <a:pt x="767080" y="1832610"/>
                    <a:pt x="759460" y="1833880"/>
                    <a:pt x="753110" y="1840230"/>
                  </a:cubicBezTo>
                  <a:cubicBezTo>
                    <a:pt x="745490" y="1846580"/>
                    <a:pt x="744220" y="1799590"/>
                    <a:pt x="736600" y="1804670"/>
                  </a:cubicBezTo>
                  <a:cubicBezTo>
                    <a:pt x="725170" y="1812290"/>
                    <a:pt x="727710" y="1804670"/>
                    <a:pt x="716280" y="1811020"/>
                  </a:cubicBezTo>
                  <a:cubicBezTo>
                    <a:pt x="707390" y="1814830"/>
                    <a:pt x="711200" y="1800860"/>
                    <a:pt x="701040" y="1803400"/>
                  </a:cubicBezTo>
                  <a:cubicBezTo>
                    <a:pt x="699770" y="1803400"/>
                    <a:pt x="684530" y="1813560"/>
                    <a:pt x="684530" y="1812290"/>
                  </a:cubicBezTo>
                  <a:cubicBezTo>
                    <a:pt x="678180" y="1808480"/>
                    <a:pt x="671830" y="1770380"/>
                    <a:pt x="665480" y="1771650"/>
                  </a:cubicBezTo>
                  <a:cubicBezTo>
                    <a:pt x="652780" y="1775460"/>
                    <a:pt x="641350" y="1772920"/>
                    <a:pt x="629920" y="1767840"/>
                  </a:cubicBezTo>
                  <a:cubicBezTo>
                    <a:pt x="623570" y="1765300"/>
                    <a:pt x="613410" y="1756410"/>
                    <a:pt x="608330" y="1760220"/>
                  </a:cubicBezTo>
                  <a:cubicBezTo>
                    <a:pt x="599440" y="1766570"/>
                    <a:pt x="590550" y="1769110"/>
                    <a:pt x="580390" y="1770380"/>
                  </a:cubicBezTo>
                  <a:cubicBezTo>
                    <a:pt x="579120" y="1770380"/>
                    <a:pt x="577850" y="1771650"/>
                    <a:pt x="576580" y="1772920"/>
                  </a:cubicBezTo>
                  <a:cubicBezTo>
                    <a:pt x="572770" y="1778000"/>
                    <a:pt x="554990" y="1764030"/>
                    <a:pt x="551180" y="1769110"/>
                  </a:cubicBezTo>
                  <a:cubicBezTo>
                    <a:pt x="546100" y="1776730"/>
                    <a:pt x="541020" y="1784350"/>
                    <a:pt x="535940" y="1790700"/>
                  </a:cubicBezTo>
                  <a:cubicBezTo>
                    <a:pt x="533400" y="1793240"/>
                    <a:pt x="529590" y="1794510"/>
                    <a:pt x="528320" y="1797050"/>
                  </a:cubicBezTo>
                  <a:cubicBezTo>
                    <a:pt x="527050" y="1803400"/>
                    <a:pt x="524510" y="1805940"/>
                    <a:pt x="518160" y="1805940"/>
                  </a:cubicBezTo>
                  <a:cubicBezTo>
                    <a:pt x="514350" y="1805940"/>
                    <a:pt x="510540" y="1807210"/>
                    <a:pt x="508000" y="1809750"/>
                  </a:cubicBezTo>
                  <a:cubicBezTo>
                    <a:pt x="501650" y="1813560"/>
                    <a:pt x="496570" y="1817370"/>
                    <a:pt x="491490" y="1821180"/>
                  </a:cubicBezTo>
                  <a:cubicBezTo>
                    <a:pt x="485140" y="1824990"/>
                    <a:pt x="478790" y="1828800"/>
                    <a:pt x="476250" y="1835150"/>
                  </a:cubicBezTo>
                  <a:cubicBezTo>
                    <a:pt x="474980" y="1837690"/>
                    <a:pt x="473710" y="1838960"/>
                    <a:pt x="472440" y="1840230"/>
                  </a:cubicBezTo>
                  <a:cubicBezTo>
                    <a:pt x="467360" y="1845310"/>
                    <a:pt x="462280" y="1849120"/>
                    <a:pt x="457200" y="1854200"/>
                  </a:cubicBezTo>
                  <a:cubicBezTo>
                    <a:pt x="449580" y="1860550"/>
                    <a:pt x="443230" y="1868170"/>
                    <a:pt x="435610" y="1874520"/>
                  </a:cubicBezTo>
                  <a:cubicBezTo>
                    <a:pt x="433070" y="1875790"/>
                    <a:pt x="430530" y="1878330"/>
                    <a:pt x="427990" y="1879600"/>
                  </a:cubicBezTo>
                  <a:cubicBezTo>
                    <a:pt x="422910" y="1882140"/>
                    <a:pt x="417830" y="1884680"/>
                    <a:pt x="414020" y="1888490"/>
                  </a:cubicBezTo>
                  <a:cubicBezTo>
                    <a:pt x="410210" y="1892300"/>
                    <a:pt x="392430" y="1869440"/>
                    <a:pt x="389890" y="1874520"/>
                  </a:cubicBezTo>
                  <a:cubicBezTo>
                    <a:pt x="389890" y="1875790"/>
                    <a:pt x="388620" y="1875790"/>
                    <a:pt x="387350" y="1875790"/>
                  </a:cubicBezTo>
                  <a:cubicBezTo>
                    <a:pt x="379730" y="1882140"/>
                    <a:pt x="372110" y="1879600"/>
                    <a:pt x="364490" y="1877060"/>
                  </a:cubicBezTo>
                  <a:cubicBezTo>
                    <a:pt x="361950" y="1875790"/>
                    <a:pt x="359410" y="1874520"/>
                    <a:pt x="358140" y="1875790"/>
                  </a:cubicBezTo>
                  <a:cubicBezTo>
                    <a:pt x="349250" y="1879600"/>
                    <a:pt x="342900" y="1888490"/>
                    <a:pt x="331470" y="1889760"/>
                  </a:cubicBezTo>
                  <a:cubicBezTo>
                    <a:pt x="331470" y="1889760"/>
                    <a:pt x="330200" y="1889760"/>
                    <a:pt x="330200" y="1891030"/>
                  </a:cubicBezTo>
                  <a:cubicBezTo>
                    <a:pt x="327660" y="1898650"/>
                    <a:pt x="320040" y="1898650"/>
                    <a:pt x="313690" y="1899920"/>
                  </a:cubicBezTo>
                  <a:cubicBezTo>
                    <a:pt x="309880" y="1899920"/>
                    <a:pt x="306070" y="1901190"/>
                    <a:pt x="303530" y="1902460"/>
                  </a:cubicBezTo>
                  <a:cubicBezTo>
                    <a:pt x="295910" y="1906270"/>
                    <a:pt x="288290" y="1911350"/>
                    <a:pt x="279400" y="1913890"/>
                  </a:cubicBezTo>
                  <a:cubicBezTo>
                    <a:pt x="267970" y="1917700"/>
                    <a:pt x="256540" y="1920240"/>
                    <a:pt x="247650" y="1926590"/>
                  </a:cubicBezTo>
                  <a:cubicBezTo>
                    <a:pt x="246380" y="1926590"/>
                    <a:pt x="245110" y="1926590"/>
                    <a:pt x="245110" y="1927860"/>
                  </a:cubicBezTo>
                  <a:cubicBezTo>
                    <a:pt x="241300" y="1930400"/>
                    <a:pt x="234950" y="1931670"/>
                    <a:pt x="232410" y="1935480"/>
                  </a:cubicBezTo>
                  <a:cubicBezTo>
                    <a:pt x="228600" y="1943100"/>
                    <a:pt x="218440" y="1941830"/>
                    <a:pt x="213360" y="1948180"/>
                  </a:cubicBezTo>
                  <a:lnTo>
                    <a:pt x="212090" y="1948180"/>
                  </a:lnTo>
                  <a:cubicBezTo>
                    <a:pt x="207010" y="1948180"/>
                    <a:pt x="201930" y="1949450"/>
                    <a:pt x="195580" y="1949450"/>
                  </a:cubicBezTo>
                  <a:cubicBezTo>
                    <a:pt x="193040" y="1948180"/>
                    <a:pt x="189230" y="1945640"/>
                    <a:pt x="186690" y="1945640"/>
                  </a:cubicBezTo>
                  <a:cubicBezTo>
                    <a:pt x="175260" y="1949450"/>
                    <a:pt x="163830" y="1949450"/>
                    <a:pt x="156210" y="1939290"/>
                  </a:cubicBezTo>
                  <a:cubicBezTo>
                    <a:pt x="154940" y="1938020"/>
                    <a:pt x="152400" y="1938020"/>
                    <a:pt x="149860" y="1938020"/>
                  </a:cubicBezTo>
                  <a:lnTo>
                    <a:pt x="139700" y="1938020"/>
                  </a:lnTo>
                  <a:cubicBezTo>
                    <a:pt x="128270" y="1935480"/>
                    <a:pt x="118110" y="1932940"/>
                    <a:pt x="106680" y="1931670"/>
                  </a:cubicBezTo>
                  <a:cubicBezTo>
                    <a:pt x="101600" y="1930400"/>
                    <a:pt x="95250" y="1932940"/>
                    <a:pt x="90170" y="1934210"/>
                  </a:cubicBezTo>
                  <a:cubicBezTo>
                    <a:pt x="85090" y="1935480"/>
                    <a:pt x="80010" y="1935480"/>
                    <a:pt x="74930" y="1935480"/>
                  </a:cubicBezTo>
                  <a:cubicBezTo>
                    <a:pt x="68580" y="1935480"/>
                    <a:pt x="63500" y="1932940"/>
                    <a:pt x="57150" y="1932940"/>
                  </a:cubicBezTo>
                  <a:cubicBezTo>
                    <a:pt x="52070" y="1931670"/>
                    <a:pt x="45720" y="1931670"/>
                    <a:pt x="40640" y="1930400"/>
                  </a:cubicBezTo>
                  <a:cubicBezTo>
                    <a:pt x="29210" y="1927860"/>
                    <a:pt x="19050" y="1925320"/>
                    <a:pt x="7620" y="1924050"/>
                  </a:cubicBezTo>
                  <a:cubicBezTo>
                    <a:pt x="0" y="1880870"/>
                    <a:pt x="1270" y="1830070"/>
                    <a:pt x="1270" y="1778000"/>
                  </a:cubicBezTo>
                  <a:close/>
                </a:path>
              </a:pathLst>
            </a:custGeom>
            <a:blipFill>
              <a:blip r:embed="rId9"/>
              <a:stretch>
                <a:fillRect l="-27285" r="-19841" b="-15995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2" name="Freeform 12"/>
          <p:cNvSpPr/>
          <p:nvPr>
            <p:custDataLst>
              <p:tags r:id="rId6"/>
            </p:custDataLst>
          </p:nvPr>
        </p:nvSpPr>
        <p:spPr>
          <a:xfrm>
            <a:off x="771525" y="6670201"/>
            <a:ext cx="4080898" cy="1943528"/>
          </a:xfrm>
          <a:custGeom>
            <a:avLst/>
            <a:gdLst/>
            <a:ahLst/>
            <a:cxnLst/>
            <a:rect l="l" t="t" r="r" b="b"/>
            <a:pathLst>
              <a:path w="5441197" h="2591370">
                <a:moveTo>
                  <a:pt x="0" y="0"/>
                </a:moveTo>
                <a:lnTo>
                  <a:pt x="5441197" y="0"/>
                </a:lnTo>
                <a:lnTo>
                  <a:pt x="5441197" y="2591370"/>
                </a:lnTo>
                <a:lnTo>
                  <a:pt x="0" y="2591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7"/>
            </p:custDataLst>
          </p:nvPr>
        </p:nvSpPr>
        <p:spPr>
          <a:xfrm rot="-2700000">
            <a:off x="9725337" y="6601696"/>
            <a:ext cx="2054555" cy="1818281"/>
          </a:xfrm>
          <a:custGeom>
            <a:avLst/>
            <a:gdLst/>
            <a:ahLst/>
            <a:cxnLst/>
            <a:rect l="l" t="t" r="r" b="b"/>
            <a:pathLst>
              <a:path w="2739406" h="2424375">
                <a:moveTo>
                  <a:pt x="0" y="0"/>
                </a:moveTo>
                <a:lnTo>
                  <a:pt x="2739406" y="0"/>
                </a:lnTo>
                <a:lnTo>
                  <a:pt x="2739406" y="2424375"/>
                </a:lnTo>
                <a:lnTo>
                  <a:pt x="0" y="24243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9502234" y="4288054"/>
            <a:ext cx="3949418" cy="4325675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4" y="1563411"/>
            <a:ext cx="4019314" cy="4814354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2485474" y="2716539"/>
            <a:ext cx="8745053" cy="4842573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6310448" y="1795521"/>
            <a:ext cx="1095106" cy="1265647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2939615" y="4208377"/>
            <a:ext cx="7836770" cy="1746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3"/>
              </a:lnSpc>
            </a:pPr>
            <a:r>
              <a:rPr lang="en-US" sz="6900">
                <a:solidFill>
                  <a:srgbClr val="FFFFFF"/>
                </a:solidFill>
                <a:latin typeface="Arial Bold"/>
              </a:rPr>
              <a:t>LE PLAN DE COMMUNICATION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423023" y="1951322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1518135" y="3004786"/>
            <a:ext cx="526362" cy="82962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402640" y="709041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1783026" y="6671141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2424364" y="773372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1570479" y="2367133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1248641" y="182079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0544730" y="188786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1610150" y="6395899"/>
            <a:ext cx="376268" cy="593051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1159650" y="7701097"/>
            <a:ext cx="332402" cy="523912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1611081" y="692396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09410" y="1919236"/>
            <a:ext cx="7687280" cy="799125"/>
            <a:chOff x="0" y="0"/>
            <a:chExt cx="2712195" cy="2819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712195" cy="339094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97612" y="2087355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 PLAN DE COMMUNICATION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609411" y="2982697"/>
            <a:ext cx="11987671" cy="5721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689F38"/>
                </a:solidFill>
                <a:latin typeface="Arial Bold"/>
              </a:rPr>
              <a:t>Le </a:t>
            </a: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Comité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 provincial des communications </a:t>
            </a: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est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heureux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 de </a:t>
            </a: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vous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dévoiler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 le plan de communication de </a:t>
            </a: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l’Afeas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!</a:t>
            </a:r>
          </a:p>
          <a:p>
            <a:pPr>
              <a:lnSpc>
                <a:spcPts val="2100"/>
              </a:lnSpc>
            </a:pPr>
            <a:endParaRPr lang="en-US" sz="3038" dirty="0">
              <a:solidFill>
                <a:srgbClr val="689F38"/>
              </a:solidFill>
              <a:latin typeface="Arial Bold"/>
            </a:endParaRPr>
          </a:p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Il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s’agit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d’un guide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éducatif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sur les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meilleures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pratiques de communication. Il a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été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conçu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pour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assister tout au long de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l’année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dans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efforts de communication.</a:t>
            </a:r>
          </a:p>
          <a:p>
            <a:pPr>
              <a:lnSpc>
                <a:spcPts val="2100"/>
              </a:lnSpc>
            </a:pPr>
            <a:endParaRPr lang="en-US" sz="3038" dirty="0">
              <a:solidFill>
                <a:srgbClr val="003B77"/>
              </a:solidFill>
              <a:latin typeface="Arial"/>
            </a:endParaRP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Pour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promouvoir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l’Afeas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au sein de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communautés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!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Pour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mettre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lumière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événements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activités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!</a:t>
            </a:r>
          </a:p>
          <a:p>
            <a:pPr>
              <a:lnSpc>
                <a:spcPts val="2100"/>
              </a:lnSpc>
            </a:pPr>
            <a:endParaRPr lang="en-US" sz="3038" dirty="0">
              <a:solidFill>
                <a:srgbClr val="003B77"/>
              </a:solidFill>
              <a:latin typeface="Arial"/>
            </a:endParaRPr>
          </a:p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DC5728"/>
                </a:solidFill>
                <a:latin typeface="Arial"/>
              </a:rPr>
              <a:t>Le guide </a:t>
            </a:r>
            <a:r>
              <a:rPr lang="en-US" sz="3038" dirty="0" err="1">
                <a:solidFill>
                  <a:srgbClr val="DC5728"/>
                </a:solidFill>
                <a:latin typeface="Arial"/>
              </a:rPr>
              <a:t>est</a:t>
            </a:r>
            <a:r>
              <a:rPr lang="en-US" sz="3038" dirty="0">
                <a:solidFill>
                  <a:srgbClr val="DC572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DC5728"/>
                </a:solidFill>
                <a:latin typeface="Arial"/>
              </a:rPr>
              <a:t>accompagné</a:t>
            </a:r>
            <a:r>
              <a:rPr lang="en-US" sz="3038" dirty="0">
                <a:solidFill>
                  <a:srgbClr val="DC5728"/>
                </a:solidFill>
                <a:latin typeface="Arial"/>
              </a:rPr>
              <a:t> de </a:t>
            </a:r>
            <a:r>
              <a:rPr lang="en-US" sz="3038" dirty="0" err="1">
                <a:solidFill>
                  <a:srgbClr val="DC5728"/>
                </a:solidFill>
                <a:latin typeface="Arial"/>
              </a:rPr>
              <a:t>nombreux</a:t>
            </a:r>
            <a:r>
              <a:rPr lang="en-US" sz="3038" dirty="0">
                <a:solidFill>
                  <a:srgbClr val="DC572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DC5728"/>
                </a:solidFill>
                <a:latin typeface="Arial"/>
              </a:rPr>
              <a:t>outils</a:t>
            </a:r>
            <a:r>
              <a:rPr lang="en-US" sz="3038" dirty="0">
                <a:solidFill>
                  <a:srgbClr val="DC5728"/>
                </a:solidFill>
                <a:latin typeface="Arial"/>
              </a:rPr>
              <a:t> pour </a:t>
            </a:r>
            <a:r>
              <a:rPr lang="en-US" sz="3038" dirty="0" err="1">
                <a:solidFill>
                  <a:srgbClr val="DC5728"/>
                </a:solidFill>
                <a:latin typeface="Arial"/>
              </a:rPr>
              <a:t>vous</a:t>
            </a:r>
            <a:r>
              <a:rPr lang="en-US" sz="3038" dirty="0">
                <a:solidFill>
                  <a:srgbClr val="DC572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DC5728"/>
                </a:solidFill>
                <a:latin typeface="Arial"/>
              </a:rPr>
              <a:t>appuyer</a:t>
            </a:r>
            <a:r>
              <a:rPr lang="en-US" sz="3038" dirty="0">
                <a:solidFill>
                  <a:srgbClr val="DC5728"/>
                </a:solidFill>
                <a:latin typeface="Arial"/>
              </a:rPr>
              <a:t> dans </a:t>
            </a:r>
            <a:r>
              <a:rPr lang="en-US" sz="3038" dirty="0" err="1">
                <a:solidFill>
                  <a:srgbClr val="DC5728"/>
                </a:solidFill>
                <a:latin typeface="Arial"/>
              </a:rPr>
              <a:t>vos</a:t>
            </a:r>
            <a:r>
              <a:rPr lang="en-US" sz="3038" dirty="0">
                <a:solidFill>
                  <a:srgbClr val="DC5728"/>
                </a:solidFill>
                <a:latin typeface="Arial"/>
              </a:rPr>
              <a:t> actions de communication.</a:t>
            </a: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9198892" y="1676791"/>
            <a:ext cx="1079852" cy="1066354"/>
          </a:xfrm>
          <a:custGeom>
            <a:avLst/>
            <a:gdLst/>
            <a:ahLst/>
            <a:cxnLst/>
            <a:rect l="l" t="t" r="r" b="b"/>
            <a:pathLst>
              <a:path w="1439802" h="1421805">
                <a:moveTo>
                  <a:pt x="0" y="0"/>
                </a:moveTo>
                <a:lnTo>
                  <a:pt x="1439802" y="0"/>
                </a:lnTo>
                <a:lnTo>
                  <a:pt x="1439802" y="1421805"/>
                </a:lnTo>
                <a:lnTo>
                  <a:pt x="0" y="1421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8074557" y="1563410"/>
            <a:ext cx="1309484" cy="1293116"/>
          </a:xfrm>
          <a:custGeom>
            <a:avLst/>
            <a:gdLst/>
            <a:ahLst/>
            <a:cxnLst/>
            <a:rect l="l" t="t" r="r" b="b"/>
            <a:pathLst>
              <a:path w="1745978" h="1724154">
                <a:moveTo>
                  <a:pt x="0" y="0"/>
                </a:moveTo>
                <a:lnTo>
                  <a:pt x="1745979" y="0"/>
                </a:lnTo>
                <a:lnTo>
                  <a:pt x="1745979" y="1724153"/>
                </a:lnTo>
                <a:lnTo>
                  <a:pt x="0" y="1724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 flipH="1">
            <a:off x="11927121" y="6454137"/>
            <a:ext cx="1788880" cy="1775463"/>
          </a:xfrm>
          <a:custGeom>
            <a:avLst/>
            <a:gdLst/>
            <a:ahLst/>
            <a:cxnLst/>
            <a:rect l="l" t="t" r="r" b="b"/>
            <a:pathLst>
              <a:path w="2385173" h="2367284">
                <a:moveTo>
                  <a:pt x="2385173" y="0"/>
                </a:moveTo>
                <a:lnTo>
                  <a:pt x="0" y="0"/>
                </a:lnTo>
                <a:lnTo>
                  <a:pt x="0" y="2367284"/>
                </a:lnTo>
                <a:lnTo>
                  <a:pt x="2385173" y="2367284"/>
                </a:lnTo>
                <a:lnTo>
                  <a:pt x="238517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-583887" y="8229601"/>
            <a:ext cx="2418862" cy="2409791"/>
          </a:xfrm>
          <a:custGeom>
            <a:avLst/>
            <a:gdLst/>
            <a:ahLst/>
            <a:cxnLst/>
            <a:rect l="l" t="t" r="r" b="b"/>
            <a:pathLst>
              <a:path w="3225149" h="3213055">
                <a:moveTo>
                  <a:pt x="0" y="0"/>
                </a:moveTo>
                <a:lnTo>
                  <a:pt x="3225149" y="0"/>
                </a:lnTo>
                <a:lnTo>
                  <a:pt x="3225149" y="3213055"/>
                </a:lnTo>
                <a:lnTo>
                  <a:pt x="0" y="3213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595123" y="1936481"/>
            <a:ext cx="9347395" cy="1515837"/>
            <a:chOff x="0" y="0"/>
            <a:chExt cx="3297910" cy="5348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97910" cy="534811"/>
            </a:xfrm>
            <a:custGeom>
              <a:avLst/>
              <a:gdLst/>
              <a:ahLst/>
              <a:cxnLst/>
              <a:rect l="l" t="t" r="r" b="b"/>
              <a:pathLst>
                <a:path w="3297910" h="534811">
                  <a:moveTo>
                    <a:pt x="9939" y="0"/>
                  </a:moveTo>
                  <a:lnTo>
                    <a:pt x="3287971" y="0"/>
                  </a:lnTo>
                  <a:cubicBezTo>
                    <a:pt x="3290607" y="0"/>
                    <a:pt x="3293135" y="1047"/>
                    <a:pt x="3294999" y="2911"/>
                  </a:cubicBezTo>
                  <a:cubicBezTo>
                    <a:pt x="3296863" y="4775"/>
                    <a:pt x="3297910" y="7303"/>
                    <a:pt x="3297910" y="9939"/>
                  </a:cubicBezTo>
                  <a:lnTo>
                    <a:pt x="3297910" y="524873"/>
                  </a:lnTo>
                  <a:cubicBezTo>
                    <a:pt x="3297910" y="527508"/>
                    <a:pt x="3296863" y="530036"/>
                    <a:pt x="3294999" y="531900"/>
                  </a:cubicBezTo>
                  <a:cubicBezTo>
                    <a:pt x="3293135" y="533764"/>
                    <a:pt x="3290607" y="534811"/>
                    <a:pt x="3287971" y="534811"/>
                  </a:cubicBezTo>
                  <a:lnTo>
                    <a:pt x="9939" y="534811"/>
                  </a:lnTo>
                  <a:cubicBezTo>
                    <a:pt x="7303" y="534811"/>
                    <a:pt x="4775" y="533764"/>
                    <a:pt x="2911" y="531900"/>
                  </a:cubicBezTo>
                  <a:cubicBezTo>
                    <a:pt x="1047" y="530036"/>
                    <a:pt x="0" y="527508"/>
                    <a:pt x="0" y="524873"/>
                  </a:cubicBezTo>
                  <a:lnTo>
                    <a:pt x="0" y="9939"/>
                  </a:lnTo>
                  <a:cubicBezTo>
                    <a:pt x="0" y="7303"/>
                    <a:pt x="1047" y="4775"/>
                    <a:pt x="2911" y="2911"/>
                  </a:cubicBezTo>
                  <a:cubicBezTo>
                    <a:pt x="4775" y="1047"/>
                    <a:pt x="7303" y="0"/>
                    <a:pt x="9939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297910" cy="591961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8" name="TextBox 8"/>
          <p:cNvSpPr txBox="1"/>
          <p:nvPr>
            <p:custDataLst>
              <p:tags r:id="rId4"/>
            </p:custDataLst>
          </p:nvPr>
        </p:nvSpPr>
        <p:spPr>
          <a:xfrm>
            <a:off x="771526" y="2158040"/>
            <a:ext cx="951435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 dirty="0">
                <a:solidFill>
                  <a:srgbClr val="FCFBFA"/>
                </a:solidFill>
                <a:latin typeface="Arial Bold"/>
              </a:rPr>
              <a:t>L’AFEAS : ASSOCIATION FÉMINISTE D’ÉDUCATION ET D’ACTION SOCIALE</a:t>
            </a:r>
          </a:p>
        </p:txBody>
      </p:sp>
      <p:grpSp>
        <p:nvGrpSpPr>
          <p:cNvPr id="9" name="Group 9"/>
          <p:cNvGrpSpPr/>
          <p:nvPr>
            <p:custDataLst>
              <p:tags r:id="rId5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625545" y="3661728"/>
            <a:ext cx="12349352" cy="215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 err="1">
                <a:solidFill>
                  <a:srgbClr val="023778"/>
                </a:solidFill>
                <a:latin typeface="Arial"/>
              </a:rPr>
              <a:t>L’Afeas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a pour mission de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défendre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l’égalité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entre les femmes et les hommes. Elle pratique un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féminisme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social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égalitaire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visant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obtenir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identité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propre, un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statut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égal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liberté et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autonomie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pour les femmes.</a:t>
            </a:r>
          </a:p>
        </p:txBody>
      </p:sp>
      <p:grpSp>
        <p:nvGrpSpPr>
          <p:cNvPr id="12" name="Group 12"/>
          <p:cNvGrpSpPr/>
          <p:nvPr>
            <p:custDataLst>
              <p:tags r:id="rId7"/>
            </p:custDataLst>
          </p:nvPr>
        </p:nvGrpSpPr>
        <p:grpSpPr>
          <a:xfrm>
            <a:off x="3785288" y="5381103"/>
            <a:ext cx="6145426" cy="3012514"/>
            <a:chOff x="0" y="-85725"/>
            <a:chExt cx="10925201" cy="5355580"/>
          </a:xfrm>
        </p:grpSpPr>
        <p:sp>
          <p:nvSpPr>
            <p:cNvPr id="13" name="Freeform 13"/>
            <p:cNvSpPr/>
            <p:nvPr/>
          </p:nvSpPr>
          <p:spPr>
            <a:xfrm>
              <a:off x="678710" y="1193201"/>
              <a:ext cx="9170187" cy="3140789"/>
            </a:xfrm>
            <a:custGeom>
              <a:avLst/>
              <a:gdLst/>
              <a:ahLst/>
              <a:cxnLst/>
              <a:rect l="l" t="t" r="r" b="b"/>
              <a:pathLst>
                <a:path w="9170187" h="3140789">
                  <a:moveTo>
                    <a:pt x="0" y="0"/>
                  </a:moveTo>
                  <a:lnTo>
                    <a:pt x="9170188" y="0"/>
                  </a:lnTo>
                  <a:lnTo>
                    <a:pt x="9170188" y="3140790"/>
                  </a:lnTo>
                  <a:lnTo>
                    <a:pt x="0" y="3140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248266"/>
              <a:ext cx="10527608" cy="1021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78"/>
                </a:lnSpc>
              </a:pPr>
              <a:r>
                <a:rPr lang="en-US" sz="3413" spc="287">
                  <a:solidFill>
                    <a:srgbClr val="DC5728"/>
                  </a:solidFill>
                  <a:latin typeface="Open Sans Bold"/>
                </a:rPr>
                <a:t>Ensemble pour l’égalité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97593" y="-85725"/>
              <a:ext cx="10527608" cy="1021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78"/>
                </a:lnSpc>
              </a:pPr>
              <a:r>
                <a:rPr lang="en-US" sz="3413" spc="287">
                  <a:solidFill>
                    <a:srgbClr val="DC5728"/>
                  </a:solidFill>
                  <a:latin typeface="Open Sans Bold"/>
                </a:rPr>
                <a:t>Ensemble pour l’Afeas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609411" y="2959126"/>
            <a:ext cx="11709176" cy="54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Voici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 le </a:t>
            </a: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contenu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 du plan de communication :</a:t>
            </a:r>
          </a:p>
          <a:p>
            <a:pPr marL="655941" lvl="1" indent="-327971">
              <a:lnSpc>
                <a:spcPts val="4253"/>
              </a:lnSpc>
              <a:buAutoNum type="arabicPeriod"/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Un guide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éducatif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détaillant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l’importance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, les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objectifs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et les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meilleures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pratiques d’un plan de communication.</a:t>
            </a:r>
          </a:p>
          <a:p>
            <a:pPr marL="655941" lvl="1" indent="-327971">
              <a:lnSpc>
                <a:spcPts val="4253"/>
              </a:lnSpc>
              <a:buAutoNum type="arabicPeriod"/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Une collection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d’outils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conçus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pour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accompagner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dans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initiatives de communication.</a:t>
            </a:r>
          </a:p>
          <a:p>
            <a:pPr marL="1311881" lvl="2" indent="-437294">
              <a:lnSpc>
                <a:spcPts val="4253"/>
              </a:lnSpc>
              <a:buFont typeface="Arial"/>
              <a:buChar char="⚬"/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Un tableau de planification.</a:t>
            </a:r>
          </a:p>
          <a:p>
            <a:pPr marL="1311881" lvl="2" indent="-437294">
              <a:lnSpc>
                <a:spcPts val="4253"/>
              </a:lnSpc>
              <a:buFont typeface="Arial"/>
              <a:buChar char="⚬"/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Un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calendrier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annoté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avec les dates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importantes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l’Afeas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.</a:t>
            </a:r>
          </a:p>
          <a:p>
            <a:pPr marL="1311881" lvl="2" indent="-437294">
              <a:lnSpc>
                <a:spcPts val="4253"/>
              </a:lnSpc>
              <a:buFont typeface="Arial"/>
              <a:buChar char="⚬"/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Un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modèle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d’affiche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pour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événements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activités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.</a:t>
            </a:r>
          </a:p>
          <a:p>
            <a:pPr marL="1311881" lvl="2" indent="-437294">
              <a:lnSpc>
                <a:spcPts val="4253"/>
              </a:lnSpc>
              <a:buFont typeface="Arial"/>
              <a:buChar char="⚬"/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Un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modèle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visuels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pour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réseaux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sociaux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.</a:t>
            </a:r>
          </a:p>
          <a:p>
            <a:pPr marL="1311881" lvl="2" indent="-437294">
              <a:lnSpc>
                <a:spcPts val="4253"/>
              </a:lnSpc>
              <a:buFont typeface="Arial"/>
              <a:buChar char="⚬"/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Un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modèle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de carte de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visite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.</a:t>
            </a:r>
          </a:p>
        </p:txBody>
      </p:sp>
      <p:grpSp>
        <p:nvGrpSpPr>
          <p:cNvPr id="7" name="Group 7"/>
          <p:cNvGrpSpPr/>
          <p:nvPr>
            <p:custDataLst>
              <p:tags r:id="rId4"/>
            </p:custDataLst>
          </p:nvPr>
        </p:nvGrpSpPr>
        <p:grpSpPr>
          <a:xfrm>
            <a:off x="609410" y="1919236"/>
            <a:ext cx="7687280" cy="799125"/>
            <a:chOff x="0" y="0"/>
            <a:chExt cx="2712195" cy="2819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712195" cy="339094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697612" y="2014538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 PLAN DE COMMUNICATION</a:t>
            </a: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9198892" y="1676791"/>
            <a:ext cx="1079852" cy="1066354"/>
          </a:xfrm>
          <a:custGeom>
            <a:avLst/>
            <a:gdLst/>
            <a:ahLst/>
            <a:cxnLst/>
            <a:rect l="l" t="t" r="r" b="b"/>
            <a:pathLst>
              <a:path w="1439802" h="1421805">
                <a:moveTo>
                  <a:pt x="0" y="0"/>
                </a:moveTo>
                <a:lnTo>
                  <a:pt x="1439802" y="0"/>
                </a:lnTo>
                <a:lnTo>
                  <a:pt x="1439802" y="1421805"/>
                </a:lnTo>
                <a:lnTo>
                  <a:pt x="0" y="1421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8074557" y="1563410"/>
            <a:ext cx="1309484" cy="1293116"/>
          </a:xfrm>
          <a:custGeom>
            <a:avLst/>
            <a:gdLst/>
            <a:ahLst/>
            <a:cxnLst/>
            <a:rect l="l" t="t" r="r" b="b"/>
            <a:pathLst>
              <a:path w="1745978" h="1724154">
                <a:moveTo>
                  <a:pt x="0" y="0"/>
                </a:moveTo>
                <a:lnTo>
                  <a:pt x="1745979" y="0"/>
                </a:lnTo>
                <a:lnTo>
                  <a:pt x="1745979" y="1724153"/>
                </a:lnTo>
                <a:lnTo>
                  <a:pt x="0" y="1724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 flipH="1">
            <a:off x="11927121" y="6661384"/>
            <a:ext cx="1788880" cy="1775463"/>
          </a:xfrm>
          <a:custGeom>
            <a:avLst/>
            <a:gdLst/>
            <a:ahLst/>
            <a:cxnLst/>
            <a:rect l="l" t="t" r="r" b="b"/>
            <a:pathLst>
              <a:path w="2385173" h="2367284">
                <a:moveTo>
                  <a:pt x="2385173" y="0"/>
                </a:moveTo>
                <a:lnTo>
                  <a:pt x="0" y="0"/>
                </a:lnTo>
                <a:lnTo>
                  <a:pt x="0" y="2367284"/>
                </a:lnTo>
                <a:lnTo>
                  <a:pt x="2385173" y="2367284"/>
                </a:lnTo>
                <a:lnTo>
                  <a:pt x="238517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697612" y="2946091"/>
            <a:ext cx="11763257" cy="319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689F38"/>
                </a:solidFill>
                <a:latin typeface="Arial Bold"/>
              </a:rPr>
              <a:t>Comment </a:t>
            </a: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s’approprier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 le plan de communication?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Le plan de communication sera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bientôt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disponible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auprès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votre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Afeas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régionale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format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virtuel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.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Une séance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d’information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et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familiarisation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virtuelle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sur le plan sera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proposée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octobre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2024 pour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apprendre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à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maîtriser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les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outils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inclus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dans le plan de communication.</a:t>
            </a:r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 flipH="1">
            <a:off x="11664559" y="6377764"/>
            <a:ext cx="2051441" cy="2036056"/>
          </a:xfrm>
          <a:custGeom>
            <a:avLst/>
            <a:gdLst/>
            <a:ahLst/>
            <a:cxnLst/>
            <a:rect l="l" t="t" r="r" b="b"/>
            <a:pathLst>
              <a:path w="2735255" h="2714741">
                <a:moveTo>
                  <a:pt x="2735255" y="0"/>
                </a:moveTo>
                <a:lnTo>
                  <a:pt x="0" y="0"/>
                </a:lnTo>
                <a:lnTo>
                  <a:pt x="0" y="2714741"/>
                </a:lnTo>
                <a:lnTo>
                  <a:pt x="2735255" y="2714741"/>
                </a:lnTo>
                <a:lnTo>
                  <a:pt x="273525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grpSp>
        <p:nvGrpSpPr>
          <p:cNvPr id="8" name="Group 8"/>
          <p:cNvGrpSpPr/>
          <p:nvPr>
            <p:custDataLst>
              <p:tags r:id="rId5"/>
            </p:custDataLst>
          </p:nvPr>
        </p:nvGrpSpPr>
        <p:grpSpPr>
          <a:xfrm>
            <a:off x="609410" y="1919236"/>
            <a:ext cx="7687280" cy="799125"/>
            <a:chOff x="0" y="0"/>
            <a:chExt cx="2712195" cy="2819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12195" cy="281944"/>
            </a:xfrm>
            <a:custGeom>
              <a:avLst/>
              <a:gdLst/>
              <a:ahLst/>
              <a:cxnLst/>
              <a:rect l="l" t="t" r="r" b="b"/>
              <a:pathLst>
                <a:path w="2712195" h="281944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269859"/>
                  </a:lnTo>
                  <a:cubicBezTo>
                    <a:pt x="2712195" y="276533"/>
                    <a:pt x="2706784" y="281944"/>
                    <a:pt x="2700110" y="281944"/>
                  </a:cubicBezTo>
                  <a:lnTo>
                    <a:pt x="12085" y="281944"/>
                  </a:lnTo>
                  <a:cubicBezTo>
                    <a:pt x="5411" y="281944"/>
                    <a:pt x="0" y="276533"/>
                    <a:pt x="0" y="269859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712195" cy="339094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697612" y="2014538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 PLAN DE COMMUNICATION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9198892" y="1676791"/>
            <a:ext cx="1079852" cy="1066354"/>
          </a:xfrm>
          <a:custGeom>
            <a:avLst/>
            <a:gdLst/>
            <a:ahLst/>
            <a:cxnLst/>
            <a:rect l="l" t="t" r="r" b="b"/>
            <a:pathLst>
              <a:path w="1439802" h="1421805">
                <a:moveTo>
                  <a:pt x="0" y="0"/>
                </a:moveTo>
                <a:lnTo>
                  <a:pt x="1439802" y="0"/>
                </a:lnTo>
                <a:lnTo>
                  <a:pt x="1439802" y="1421805"/>
                </a:lnTo>
                <a:lnTo>
                  <a:pt x="0" y="1421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8074557" y="1563410"/>
            <a:ext cx="1309484" cy="1293116"/>
          </a:xfrm>
          <a:custGeom>
            <a:avLst/>
            <a:gdLst/>
            <a:ahLst/>
            <a:cxnLst/>
            <a:rect l="l" t="t" r="r" b="b"/>
            <a:pathLst>
              <a:path w="1745978" h="1724154">
                <a:moveTo>
                  <a:pt x="0" y="0"/>
                </a:moveTo>
                <a:lnTo>
                  <a:pt x="1745979" y="0"/>
                </a:lnTo>
                <a:lnTo>
                  <a:pt x="1745979" y="1724153"/>
                </a:lnTo>
                <a:lnTo>
                  <a:pt x="0" y="17241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4" name="TextBox 14"/>
          <p:cNvSpPr txBox="1"/>
          <p:nvPr>
            <p:custDataLst>
              <p:tags r:id="rId9"/>
            </p:custDataLst>
          </p:nvPr>
        </p:nvSpPr>
        <p:spPr>
          <a:xfrm>
            <a:off x="697612" y="7195767"/>
            <a:ext cx="7376946" cy="87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4"/>
              </a:lnSpc>
            </a:pPr>
            <a:r>
              <a:rPr lang="en-US" sz="5138" dirty="0">
                <a:solidFill>
                  <a:srgbClr val="DC5728"/>
                </a:solidFill>
                <a:latin typeface="Arial Bold"/>
              </a:rPr>
              <a:t>Plus de </a:t>
            </a:r>
            <a:r>
              <a:rPr lang="en-US" sz="5138" dirty="0" err="1">
                <a:solidFill>
                  <a:srgbClr val="DC5728"/>
                </a:solidFill>
                <a:latin typeface="Arial Bold"/>
              </a:rPr>
              <a:t>détails</a:t>
            </a:r>
            <a:r>
              <a:rPr lang="en-US" sz="5138" dirty="0">
                <a:solidFill>
                  <a:srgbClr val="DC5728"/>
                </a:solidFill>
                <a:latin typeface="Arial Bold"/>
              </a:rPr>
              <a:t> à </a:t>
            </a:r>
            <a:r>
              <a:rPr lang="en-US" sz="5138" dirty="0" err="1">
                <a:solidFill>
                  <a:srgbClr val="DC5728"/>
                </a:solidFill>
                <a:latin typeface="Arial Bold"/>
              </a:rPr>
              <a:t>venir</a:t>
            </a:r>
            <a:r>
              <a:rPr lang="en-US" sz="5138" dirty="0">
                <a:solidFill>
                  <a:srgbClr val="DC5728"/>
                </a:solidFill>
                <a:latin typeface="Arial Bold"/>
              </a:rPr>
              <a:t>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9502234" y="4288054"/>
            <a:ext cx="3949418" cy="4325675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4" y="1563411"/>
            <a:ext cx="4019314" cy="4814354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2485474" y="2716539"/>
            <a:ext cx="8745053" cy="4842573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6310448" y="1795521"/>
            <a:ext cx="1095106" cy="1265647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2939615" y="4101207"/>
            <a:ext cx="7836770" cy="1929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0"/>
              </a:lnSpc>
            </a:pPr>
            <a:r>
              <a:rPr lang="en-US" sz="7660">
                <a:solidFill>
                  <a:srgbClr val="FFFFFF"/>
                </a:solidFill>
                <a:latin typeface="Arial Bold"/>
              </a:rPr>
              <a:t>LES ATELIERS D’ÉCHANGES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423023" y="1951322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1518135" y="3004786"/>
            <a:ext cx="526362" cy="82962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402640" y="709041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1783026" y="6671141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2424364" y="773372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1570479" y="2367133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1248641" y="182079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0544730" y="188786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1610150" y="6395899"/>
            <a:ext cx="376268" cy="593051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1159650" y="7701097"/>
            <a:ext cx="332402" cy="523912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1611081" y="692396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95123" y="1936481"/>
            <a:ext cx="7687280" cy="1132199"/>
            <a:chOff x="0" y="0"/>
            <a:chExt cx="2712195" cy="3994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12195" cy="399458"/>
            </a:xfrm>
            <a:custGeom>
              <a:avLst/>
              <a:gdLst/>
              <a:ahLst/>
              <a:cxnLst/>
              <a:rect l="l" t="t" r="r" b="b"/>
              <a:pathLst>
                <a:path w="2712195" h="399458">
                  <a:moveTo>
                    <a:pt x="12085" y="0"/>
                  </a:moveTo>
                  <a:lnTo>
                    <a:pt x="2700110" y="0"/>
                  </a:lnTo>
                  <a:cubicBezTo>
                    <a:pt x="2706784" y="0"/>
                    <a:pt x="2712195" y="5411"/>
                    <a:pt x="2712195" y="12085"/>
                  </a:cubicBezTo>
                  <a:lnTo>
                    <a:pt x="2712195" y="387373"/>
                  </a:lnTo>
                  <a:cubicBezTo>
                    <a:pt x="2712195" y="394047"/>
                    <a:pt x="2706784" y="399458"/>
                    <a:pt x="2700110" y="399458"/>
                  </a:cubicBezTo>
                  <a:lnTo>
                    <a:pt x="12085" y="399458"/>
                  </a:lnTo>
                  <a:cubicBezTo>
                    <a:pt x="5411" y="399458"/>
                    <a:pt x="0" y="394047"/>
                    <a:pt x="0" y="387373"/>
                  </a:cubicBezTo>
                  <a:lnTo>
                    <a:pt x="0" y="12085"/>
                  </a:lnTo>
                  <a:cubicBezTo>
                    <a:pt x="0" y="5411"/>
                    <a:pt x="5411" y="0"/>
                    <a:pt x="12085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712195" cy="45660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83325" y="2225520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LES ATELIERS D’ÉCHANGES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7872385" y="1725972"/>
            <a:ext cx="3906385" cy="1694395"/>
          </a:xfrm>
          <a:custGeom>
            <a:avLst/>
            <a:gdLst/>
            <a:ahLst/>
            <a:cxnLst/>
            <a:rect l="l" t="t" r="r" b="b"/>
            <a:pathLst>
              <a:path w="5208513" h="2259193">
                <a:moveTo>
                  <a:pt x="0" y="0"/>
                </a:moveTo>
                <a:lnTo>
                  <a:pt x="5208513" y="0"/>
                </a:lnTo>
                <a:lnTo>
                  <a:pt x="5208513" y="2259192"/>
                </a:lnTo>
                <a:lnTo>
                  <a:pt x="0" y="225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595123" y="3533943"/>
            <a:ext cx="9849652" cy="3810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Qu’est-ce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qu’un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 atelier </a:t>
            </a: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d’échange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?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Un atelier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d’échange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est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un atelier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d’éducation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populaire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dynamique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éducatif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qui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peut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être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organisé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au sein des Afeas locales et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régionales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.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 err="1">
                <a:solidFill>
                  <a:srgbClr val="003B77"/>
                </a:solidFill>
                <a:latin typeface="Arial"/>
              </a:rPr>
              <a:t>Ces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activités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sont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animées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par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une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équipe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d’animatrices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régionales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enjouées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passionnées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. 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Une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variété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thèmes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et de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sujets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sont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offerts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!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flipH="1">
            <a:off x="10703865" y="6107133"/>
            <a:ext cx="2443129" cy="2122468"/>
          </a:xfrm>
          <a:custGeom>
            <a:avLst/>
            <a:gdLst/>
            <a:ahLst/>
            <a:cxnLst/>
            <a:rect l="l" t="t" r="r" b="b"/>
            <a:pathLst>
              <a:path w="3257505" h="2829957">
                <a:moveTo>
                  <a:pt x="3257504" y="0"/>
                </a:moveTo>
                <a:lnTo>
                  <a:pt x="0" y="0"/>
                </a:lnTo>
                <a:lnTo>
                  <a:pt x="0" y="2829957"/>
                </a:lnTo>
                <a:lnTo>
                  <a:pt x="3257504" y="2829957"/>
                </a:lnTo>
                <a:lnTo>
                  <a:pt x="325750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95123" y="1936481"/>
            <a:ext cx="11247103" cy="1132199"/>
            <a:chOff x="0" y="0"/>
            <a:chExt cx="3968158" cy="3994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68157" cy="399458"/>
            </a:xfrm>
            <a:custGeom>
              <a:avLst/>
              <a:gdLst/>
              <a:ahLst/>
              <a:cxnLst/>
              <a:rect l="l" t="t" r="r" b="b"/>
              <a:pathLst>
                <a:path w="3968157" h="399458">
                  <a:moveTo>
                    <a:pt x="8260" y="0"/>
                  </a:moveTo>
                  <a:lnTo>
                    <a:pt x="3959897" y="0"/>
                  </a:lnTo>
                  <a:cubicBezTo>
                    <a:pt x="3964459" y="0"/>
                    <a:pt x="3968157" y="3698"/>
                    <a:pt x="3968157" y="8260"/>
                  </a:cubicBezTo>
                  <a:lnTo>
                    <a:pt x="3968157" y="391198"/>
                  </a:lnTo>
                  <a:cubicBezTo>
                    <a:pt x="3968157" y="395760"/>
                    <a:pt x="3964459" y="399458"/>
                    <a:pt x="3959897" y="399458"/>
                  </a:cubicBezTo>
                  <a:lnTo>
                    <a:pt x="8260" y="399458"/>
                  </a:lnTo>
                  <a:cubicBezTo>
                    <a:pt x="3698" y="399458"/>
                    <a:pt x="0" y="395760"/>
                    <a:pt x="0" y="391198"/>
                  </a:cubicBezTo>
                  <a:lnTo>
                    <a:pt x="0" y="8260"/>
                  </a:lnTo>
                  <a:cubicBezTo>
                    <a:pt x="0" y="3698"/>
                    <a:pt x="3698" y="0"/>
                    <a:pt x="826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968158" cy="45660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83325" y="2225520"/>
            <a:ext cx="1115890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LES ATELIERS DISPONIBLES POUR 2024-2025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pic>
        <p:nvPicPr>
          <p:cNvPr id="10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 rot="4388356">
            <a:off x="11495812" y="2837735"/>
            <a:ext cx="2293547" cy="1548145"/>
          </a:xfrm>
          <a:prstGeom prst="rect">
            <a:avLst/>
          </a:prstGeom>
        </p:spPr>
      </p:pic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771526" y="4442002"/>
            <a:ext cx="11763257" cy="3810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689F38"/>
                </a:solidFill>
                <a:latin typeface="Arial"/>
              </a:rPr>
              <a:t>ET…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Être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féministe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aujourd’hui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—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>
                <a:solidFill>
                  <a:srgbClr val="DC5728"/>
                </a:solidFill>
                <a:latin typeface="Arial"/>
              </a:rPr>
              <a:t>CONTENU RÉVISÉ!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L’égalité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au fil des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générations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— </a:t>
            </a:r>
            <a:r>
              <a:rPr lang="en-US" sz="3038" dirty="0">
                <a:solidFill>
                  <a:srgbClr val="DC5728"/>
                </a:solidFill>
                <a:latin typeface="Arial"/>
              </a:rPr>
              <a:t>CONTENU RÉVISÉ!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Les femmes plus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durement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touchées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par la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pandémie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.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Les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enjeux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environnementaux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,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ça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touche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les femmes.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Charge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mentale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appauvrissement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des femmes.</a:t>
            </a:r>
          </a:p>
          <a:p>
            <a:pPr>
              <a:lnSpc>
                <a:spcPts val="4253"/>
              </a:lnSpc>
            </a:pPr>
            <a:endParaRPr lang="en-US" sz="3038" dirty="0">
              <a:solidFill>
                <a:srgbClr val="003B77"/>
              </a:solidFill>
              <a:latin typeface="Arial"/>
            </a:endParaRPr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683325" y="3291346"/>
            <a:ext cx="11763257" cy="1623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689F38"/>
                </a:solidFill>
                <a:latin typeface="Arial Bold"/>
              </a:rPr>
              <a:t>UNE NOUVEAUTÉ! 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>
                <a:solidFill>
                  <a:srgbClr val="023778"/>
                </a:solidFill>
                <a:latin typeface="Arial Bold"/>
              </a:rPr>
              <a:t>La </a:t>
            </a:r>
            <a:r>
              <a:rPr lang="en-US" sz="3038" dirty="0" err="1">
                <a:solidFill>
                  <a:srgbClr val="023778"/>
                </a:solidFill>
                <a:latin typeface="Arial Bold"/>
              </a:rPr>
              <a:t>diversité</a:t>
            </a:r>
            <a:r>
              <a:rPr lang="en-US" sz="3038" dirty="0">
                <a:solidFill>
                  <a:srgbClr val="023778"/>
                </a:solidFill>
                <a:latin typeface="Arial Bold"/>
              </a:rPr>
              <a:t> des genres —</a:t>
            </a:r>
            <a:r>
              <a:rPr lang="en-US" sz="3038" dirty="0">
                <a:solidFill>
                  <a:srgbClr val="8BC34A"/>
                </a:solidFill>
                <a:latin typeface="Arial Bold"/>
              </a:rPr>
              <a:t> 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Disponible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dès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septembre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2024</a:t>
            </a:r>
          </a:p>
          <a:p>
            <a:pPr>
              <a:lnSpc>
                <a:spcPts val="4253"/>
              </a:lnSpc>
            </a:pPr>
            <a:endParaRPr lang="en-US" sz="3038" dirty="0">
              <a:solidFill>
                <a:srgbClr val="DC5728"/>
              </a:solidFill>
              <a:latin typeface="Arial Bold"/>
            </a:endParaRPr>
          </a:p>
        </p:txBody>
      </p:sp>
      <p:pic>
        <p:nvPicPr>
          <p:cNvPr id="13" name="Picture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 rot="5110066">
            <a:off x="10881137" y="5012605"/>
            <a:ext cx="1922177" cy="1297470"/>
          </a:xfrm>
          <a:prstGeom prst="rect">
            <a:avLst/>
          </a:prstGeom>
        </p:spPr>
      </p:pic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flipH="1">
            <a:off x="10534265" y="6673661"/>
            <a:ext cx="2676066" cy="1776239"/>
          </a:xfrm>
          <a:custGeom>
            <a:avLst/>
            <a:gdLst/>
            <a:ahLst/>
            <a:cxnLst/>
            <a:rect l="l" t="t" r="r" b="b"/>
            <a:pathLst>
              <a:path w="3568088" h="2368319">
                <a:moveTo>
                  <a:pt x="3568088" y="0"/>
                </a:moveTo>
                <a:lnTo>
                  <a:pt x="0" y="0"/>
                </a:lnTo>
                <a:lnTo>
                  <a:pt x="0" y="2368319"/>
                </a:lnTo>
                <a:lnTo>
                  <a:pt x="3568088" y="2368319"/>
                </a:lnTo>
                <a:lnTo>
                  <a:pt x="356808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5" name="Freeform 15"/>
          <p:cNvSpPr/>
          <p:nvPr>
            <p:custDataLst>
              <p:tags r:id="rId10"/>
            </p:custDataLst>
          </p:nvPr>
        </p:nvSpPr>
        <p:spPr>
          <a:xfrm>
            <a:off x="10728614" y="1544644"/>
            <a:ext cx="1717967" cy="745169"/>
          </a:xfrm>
          <a:custGeom>
            <a:avLst/>
            <a:gdLst/>
            <a:ahLst/>
            <a:cxnLst/>
            <a:rect l="l" t="t" r="r" b="b"/>
            <a:pathLst>
              <a:path w="2290623" h="993558">
                <a:moveTo>
                  <a:pt x="0" y="0"/>
                </a:moveTo>
                <a:lnTo>
                  <a:pt x="2290624" y="0"/>
                </a:lnTo>
                <a:lnTo>
                  <a:pt x="2290624" y="993558"/>
                </a:lnTo>
                <a:lnTo>
                  <a:pt x="0" y="9935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95123" y="1936481"/>
            <a:ext cx="8855777" cy="1132199"/>
            <a:chOff x="0" y="0"/>
            <a:chExt cx="3124460" cy="3994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24460" cy="399458"/>
            </a:xfrm>
            <a:custGeom>
              <a:avLst/>
              <a:gdLst/>
              <a:ahLst/>
              <a:cxnLst/>
              <a:rect l="l" t="t" r="r" b="b"/>
              <a:pathLst>
                <a:path w="3124460" h="399458">
                  <a:moveTo>
                    <a:pt x="10491" y="0"/>
                  </a:moveTo>
                  <a:lnTo>
                    <a:pt x="3113969" y="0"/>
                  </a:lnTo>
                  <a:cubicBezTo>
                    <a:pt x="3116751" y="0"/>
                    <a:pt x="3119420" y="1105"/>
                    <a:pt x="3121387" y="3073"/>
                  </a:cubicBezTo>
                  <a:cubicBezTo>
                    <a:pt x="3123355" y="5040"/>
                    <a:pt x="3124460" y="7708"/>
                    <a:pt x="3124460" y="10491"/>
                  </a:cubicBezTo>
                  <a:lnTo>
                    <a:pt x="3124460" y="388967"/>
                  </a:lnTo>
                  <a:cubicBezTo>
                    <a:pt x="3124460" y="391750"/>
                    <a:pt x="3123355" y="394418"/>
                    <a:pt x="3121387" y="396385"/>
                  </a:cubicBezTo>
                  <a:cubicBezTo>
                    <a:pt x="3119420" y="398353"/>
                    <a:pt x="3116751" y="399458"/>
                    <a:pt x="3113969" y="399458"/>
                  </a:cubicBezTo>
                  <a:lnTo>
                    <a:pt x="10491" y="399458"/>
                  </a:lnTo>
                  <a:cubicBezTo>
                    <a:pt x="7708" y="399458"/>
                    <a:pt x="5040" y="398353"/>
                    <a:pt x="3073" y="396385"/>
                  </a:cubicBezTo>
                  <a:cubicBezTo>
                    <a:pt x="1105" y="394418"/>
                    <a:pt x="0" y="391750"/>
                    <a:pt x="0" y="388967"/>
                  </a:cubicBezTo>
                  <a:lnTo>
                    <a:pt x="0" y="10491"/>
                  </a:lnTo>
                  <a:cubicBezTo>
                    <a:pt x="0" y="7708"/>
                    <a:pt x="1105" y="5040"/>
                    <a:pt x="3073" y="3073"/>
                  </a:cubicBezTo>
                  <a:cubicBezTo>
                    <a:pt x="5040" y="1105"/>
                    <a:pt x="7708" y="0"/>
                    <a:pt x="10491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124460" cy="45660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83325" y="2225520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LES ATELIERS D’ÉCHANGES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595123" y="3404552"/>
            <a:ext cx="11763257" cy="2982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689F38"/>
                </a:solidFill>
                <a:latin typeface="Arial Bold"/>
              </a:rPr>
              <a:t>Comment demander un atelier </a:t>
            </a: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d’échange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?</a:t>
            </a:r>
          </a:p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023778"/>
                </a:solidFill>
                <a:latin typeface="Arial"/>
              </a:rPr>
              <a:t>Pour faire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demande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d’atelier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d’échange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038" dirty="0" err="1">
                <a:solidFill>
                  <a:srgbClr val="023778"/>
                </a:solidFill>
                <a:latin typeface="Arial Bold"/>
              </a:rPr>
              <a:t>votre</a:t>
            </a:r>
            <a:r>
              <a:rPr lang="en-US" sz="3038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 Bold"/>
              </a:rPr>
              <a:t>responsable</a:t>
            </a:r>
            <a:r>
              <a:rPr lang="en-US" sz="3038" dirty="0">
                <a:solidFill>
                  <a:srgbClr val="023778"/>
                </a:solidFill>
                <a:latin typeface="Arial Bold"/>
              </a:rPr>
              <a:t> de la formation </a:t>
            </a:r>
            <a:r>
              <a:rPr lang="en-US" sz="3038" dirty="0" err="1">
                <a:solidFill>
                  <a:srgbClr val="023778"/>
                </a:solidFill>
                <a:latin typeface="Arial Bold"/>
              </a:rPr>
              <a:t>régionale</a:t>
            </a:r>
            <a:r>
              <a:rPr lang="en-US" sz="3038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 Bold"/>
              </a:rPr>
              <a:t>ou</a:t>
            </a:r>
            <a:r>
              <a:rPr lang="en-US" sz="3038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 Bold"/>
              </a:rPr>
              <a:t>votre</a:t>
            </a:r>
            <a:r>
              <a:rPr lang="en-US" sz="3038" dirty="0">
                <a:solidFill>
                  <a:srgbClr val="023778"/>
                </a:solidFill>
                <a:latin typeface="Arial Bold"/>
              </a:rPr>
              <a:t> Afeas </a:t>
            </a:r>
            <a:r>
              <a:rPr lang="en-US" sz="3038" dirty="0" err="1">
                <a:solidFill>
                  <a:srgbClr val="023778"/>
                </a:solidFill>
                <a:latin typeface="Arial Bold"/>
              </a:rPr>
              <a:t>régionale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spécifiant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l’atelier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qui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vous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intéresse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ainsi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que les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disponibilités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votre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Afeas.</a:t>
            </a:r>
          </a:p>
          <a:p>
            <a:pPr>
              <a:lnSpc>
                <a:spcPts val="825"/>
              </a:lnSpc>
            </a:pPr>
            <a:endParaRPr lang="en-US" sz="3038" dirty="0">
              <a:solidFill>
                <a:srgbClr val="023778"/>
              </a:solidFill>
              <a:latin typeface="Arial"/>
            </a:endParaRPr>
          </a:p>
          <a:p>
            <a:pPr>
              <a:lnSpc>
                <a:spcPts val="1245"/>
              </a:lnSpc>
            </a:pPr>
            <a:endParaRPr lang="en-US" sz="3038" dirty="0">
              <a:solidFill>
                <a:srgbClr val="023778"/>
              </a:solidFill>
              <a:latin typeface="Arial"/>
            </a:endParaRPr>
          </a:p>
          <a:p>
            <a:pPr marL="1311881" lvl="2" indent="-437294">
              <a:lnSpc>
                <a:spcPts val="4253"/>
              </a:lnSpc>
              <a:buFont typeface="Arial"/>
              <a:buChar char="⚬"/>
            </a:pPr>
            <a:r>
              <a:rPr lang="en-US" sz="3038" dirty="0">
                <a:solidFill>
                  <a:srgbClr val="023778"/>
                </a:solidFill>
                <a:latin typeface="Arial Bold"/>
              </a:rPr>
              <a:t>(NOM, PRÉNOM) (</a:t>
            </a:r>
            <a:r>
              <a:rPr lang="en-US" sz="3038" dirty="0" err="1">
                <a:solidFill>
                  <a:srgbClr val="023778"/>
                </a:solidFill>
                <a:latin typeface="Arial Bold"/>
              </a:rPr>
              <a:t>adresse</a:t>
            </a:r>
            <a:r>
              <a:rPr lang="en-US" sz="3038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 Bold"/>
              </a:rPr>
              <a:t>courriel</a:t>
            </a:r>
            <a:r>
              <a:rPr lang="en-US" sz="3038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 Bold"/>
              </a:rPr>
              <a:t>ou</a:t>
            </a:r>
            <a:r>
              <a:rPr lang="en-US" sz="3038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 Bold"/>
              </a:rPr>
              <a:t>autre</a:t>
            </a:r>
            <a:r>
              <a:rPr lang="en-US" sz="3038" dirty="0">
                <a:solidFill>
                  <a:srgbClr val="023778"/>
                </a:solidFill>
                <a:latin typeface="Arial Bold"/>
              </a:rPr>
              <a:t> contact)</a:t>
            </a: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 flipH="1">
            <a:off x="11398463" y="1936481"/>
            <a:ext cx="1919834" cy="1715851"/>
          </a:xfrm>
          <a:custGeom>
            <a:avLst/>
            <a:gdLst/>
            <a:ahLst/>
            <a:cxnLst/>
            <a:rect l="l" t="t" r="r" b="b"/>
            <a:pathLst>
              <a:path w="2559778" h="2287801">
                <a:moveTo>
                  <a:pt x="2559778" y="0"/>
                </a:moveTo>
                <a:lnTo>
                  <a:pt x="0" y="0"/>
                </a:lnTo>
                <a:lnTo>
                  <a:pt x="0" y="2287801"/>
                </a:lnTo>
                <a:lnTo>
                  <a:pt x="2559778" y="2287801"/>
                </a:lnTo>
                <a:lnTo>
                  <a:pt x="255977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976372" y="7106426"/>
            <a:ext cx="11763257" cy="1071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3"/>
              </a:lnSpc>
            </a:pP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Chaque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atelier dure environ 2 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heures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et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requiert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</a:t>
            </a:r>
          </a:p>
          <a:p>
            <a:pPr algn="ctr">
              <a:lnSpc>
                <a:spcPts val="4253"/>
              </a:lnSpc>
            </a:pPr>
            <a:r>
              <a:rPr lang="en-US" sz="3038" dirty="0">
                <a:solidFill>
                  <a:srgbClr val="DC5728"/>
                </a:solidFill>
                <a:latin typeface="Arial Bold"/>
              </a:rPr>
              <a:t>un minimum de 8 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membres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inscrites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.</a:t>
            </a:r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7556937" y="1659498"/>
            <a:ext cx="2106449" cy="913672"/>
          </a:xfrm>
          <a:custGeom>
            <a:avLst/>
            <a:gdLst/>
            <a:ahLst/>
            <a:cxnLst/>
            <a:rect l="l" t="t" r="r" b="b"/>
            <a:pathLst>
              <a:path w="2808598" h="1218229">
                <a:moveTo>
                  <a:pt x="0" y="0"/>
                </a:moveTo>
                <a:lnTo>
                  <a:pt x="2808598" y="0"/>
                </a:lnTo>
                <a:lnTo>
                  <a:pt x="2808598" y="1218229"/>
                </a:lnTo>
                <a:lnTo>
                  <a:pt x="0" y="12182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9502234" y="4288054"/>
            <a:ext cx="3949418" cy="4325675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4" y="1563411"/>
            <a:ext cx="4019314" cy="4814354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2485474" y="2716539"/>
            <a:ext cx="8745053" cy="4842573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6310448" y="1795521"/>
            <a:ext cx="1095106" cy="1265647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2939615" y="4101207"/>
            <a:ext cx="7836770" cy="1929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0"/>
              </a:lnSpc>
            </a:pPr>
            <a:r>
              <a:rPr lang="en-US" sz="7660" dirty="0">
                <a:solidFill>
                  <a:srgbClr val="FFFFFF"/>
                </a:solidFill>
                <a:latin typeface="Arial Bold"/>
              </a:rPr>
              <a:t>LA REVUE FEMMES D’ICI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423023" y="1951322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1518135" y="3004786"/>
            <a:ext cx="526362" cy="82962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402640" y="709041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1783026" y="6671141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2424364" y="773372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1570479" y="2367133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1248641" y="182079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0544730" y="188786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1610150" y="6395899"/>
            <a:ext cx="376268" cy="593051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1159650" y="7701097"/>
            <a:ext cx="332402" cy="523912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1611081" y="692396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55445" y="1872236"/>
            <a:ext cx="6717317" cy="682919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369977" cy="29809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43647" y="1924149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643647" y="2737215"/>
            <a:ext cx="11065462" cy="5895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689F38"/>
                </a:solidFill>
                <a:latin typeface="Arial Bold"/>
              </a:rPr>
              <a:t>Les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chroniques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 :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Billet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éditorial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la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directrice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générale</a:t>
            </a:r>
            <a:endParaRPr lang="en-US" sz="2999" dirty="0">
              <a:solidFill>
                <a:srgbClr val="003B77"/>
              </a:solidFill>
              <a:latin typeface="Arial"/>
            </a:endParaRP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003B77"/>
                </a:solidFill>
                <a:latin typeface="Arial"/>
              </a:rPr>
              <a:t>Actualités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003B77"/>
                </a:solidFill>
                <a:latin typeface="Arial"/>
              </a:rPr>
              <a:t>Activités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femmes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d’ici</a:t>
            </a:r>
            <a:endParaRPr lang="en-US" sz="2999" dirty="0">
              <a:solidFill>
                <a:srgbClr val="003B77"/>
              </a:solidFill>
              <a:latin typeface="Arial"/>
            </a:endParaRP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Nouvelles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l’Association</a:t>
            </a:r>
            <a:endParaRPr lang="en-US" sz="2999" dirty="0">
              <a:solidFill>
                <a:srgbClr val="003B77"/>
              </a:solidFill>
              <a:latin typeface="Arial"/>
            </a:endParaRP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003B77"/>
                </a:solidFill>
                <a:latin typeface="Arial"/>
              </a:rPr>
              <a:t>L’Afeas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action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Vie associative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Portrait de femme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Coups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cœur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Regard sur le monde</a:t>
            </a:r>
          </a:p>
          <a:p>
            <a:pPr>
              <a:lnSpc>
                <a:spcPts val="4199"/>
              </a:lnSpc>
            </a:pPr>
            <a:endParaRPr lang="en-US" sz="2999" dirty="0">
              <a:solidFill>
                <a:srgbClr val="003B77"/>
              </a:solidFill>
              <a:latin typeface="Arial"/>
            </a:endParaRP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De quoi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nourrir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le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cœur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et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l’esprit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!</a:t>
            </a: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7045850" y="1563410"/>
            <a:ext cx="933984" cy="1145993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8899135" y="2851515"/>
            <a:ext cx="4142631" cy="5378085"/>
          </a:xfrm>
          <a:custGeom>
            <a:avLst/>
            <a:gdLst/>
            <a:ahLst/>
            <a:cxnLst/>
            <a:rect l="l" t="t" r="r" b="b"/>
            <a:pathLst>
              <a:path w="5523508" h="7170780">
                <a:moveTo>
                  <a:pt x="0" y="0"/>
                </a:moveTo>
                <a:lnTo>
                  <a:pt x="5523508" y="0"/>
                </a:lnTo>
                <a:lnTo>
                  <a:pt x="5523508" y="7170780"/>
                </a:lnTo>
                <a:lnTo>
                  <a:pt x="0" y="7170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55445" y="1872236"/>
            <a:ext cx="6717317" cy="682919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369977" cy="29809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43647" y="1924149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643647" y="2832010"/>
            <a:ext cx="7962554" cy="4279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Chronique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«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L’Afeas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en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action»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Une Afeas locale et/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régionale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fait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une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activité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digne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mention?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Faites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-la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rayonner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! 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Nous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pourrons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publier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votre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texte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accompagné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non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d’une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photo.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003B77"/>
                </a:solidFill>
                <a:latin typeface="Arial"/>
              </a:rPr>
              <a:t>Envoyez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les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textes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et les photos à </a:t>
            </a:r>
            <a:r>
              <a:rPr lang="en-US" sz="2999" dirty="0">
                <a:solidFill>
                  <a:srgbClr val="003B77"/>
                </a:solidFill>
                <a:latin typeface="Arial Bold"/>
              </a:rPr>
              <a:t>Huguette Dalpé (dalpe@afeas.qc.ca)</a:t>
            </a: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8899135" y="2851515"/>
            <a:ext cx="4142631" cy="5378085"/>
          </a:xfrm>
          <a:custGeom>
            <a:avLst/>
            <a:gdLst/>
            <a:ahLst/>
            <a:cxnLst/>
            <a:rect l="l" t="t" r="r" b="b"/>
            <a:pathLst>
              <a:path w="5523508" h="7170780">
                <a:moveTo>
                  <a:pt x="0" y="0"/>
                </a:moveTo>
                <a:lnTo>
                  <a:pt x="5523508" y="0"/>
                </a:lnTo>
                <a:lnTo>
                  <a:pt x="5523508" y="7170780"/>
                </a:lnTo>
                <a:lnTo>
                  <a:pt x="0" y="7170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7045850" y="1563410"/>
            <a:ext cx="933984" cy="1145993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3091879" y="7276654"/>
            <a:ext cx="2527118" cy="1337075"/>
          </a:xfrm>
          <a:custGeom>
            <a:avLst/>
            <a:gdLst/>
            <a:ahLst/>
            <a:cxnLst/>
            <a:rect l="l" t="t" r="r" b="b"/>
            <a:pathLst>
              <a:path w="3369490" h="1782766">
                <a:moveTo>
                  <a:pt x="0" y="0"/>
                </a:moveTo>
                <a:lnTo>
                  <a:pt x="3369490" y="0"/>
                </a:lnTo>
                <a:lnTo>
                  <a:pt x="3369490" y="1782766"/>
                </a:lnTo>
                <a:lnTo>
                  <a:pt x="0" y="17827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9312103" y="3370539"/>
            <a:ext cx="3726581" cy="4859061"/>
          </a:xfrm>
          <a:custGeom>
            <a:avLst/>
            <a:gdLst/>
            <a:ahLst/>
            <a:cxnLst/>
            <a:rect l="l" t="t" r="r" b="b"/>
            <a:pathLst>
              <a:path w="4968775" h="6478748">
                <a:moveTo>
                  <a:pt x="0" y="0"/>
                </a:moveTo>
                <a:lnTo>
                  <a:pt x="4968775" y="0"/>
                </a:lnTo>
                <a:lnTo>
                  <a:pt x="4968775" y="6478748"/>
                </a:lnTo>
                <a:lnTo>
                  <a:pt x="0" y="6478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555445" y="1872236"/>
            <a:ext cx="6717317" cy="682919"/>
            <a:chOff x="0" y="0"/>
            <a:chExt cx="2369977" cy="2409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369977" cy="29809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8" name="TextBox 8"/>
          <p:cNvSpPr txBox="1"/>
          <p:nvPr>
            <p:custDataLst>
              <p:tags r:id="rId4"/>
            </p:custDataLst>
          </p:nvPr>
        </p:nvSpPr>
        <p:spPr>
          <a:xfrm>
            <a:off x="643647" y="1924149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9" name="Group 9"/>
          <p:cNvGrpSpPr/>
          <p:nvPr>
            <p:custDataLst>
              <p:tags r:id="rId5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555445" y="2595103"/>
            <a:ext cx="7951637" cy="587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Chronique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«Coups de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cœur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»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avez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lu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un livre, vu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une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pièce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théâtre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, un film,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assisté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à un spectacle qui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bouleversée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, fait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rire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pleurer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réfléchir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… et que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aimeriez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faire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connaître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à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d’autres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?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Femmes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d’ici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invite à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envoyer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vos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coups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cœur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à </a:t>
            </a:r>
            <a:r>
              <a:rPr lang="en-US" sz="2999" dirty="0">
                <a:solidFill>
                  <a:srgbClr val="003B77"/>
                </a:solidFill>
                <a:latin typeface="Arial Bold"/>
              </a:rPr>
              <a:t>Huguette Dalpé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>
                <a:solidFill>
                  <a:srgbClr val="003B77"/>
                </a:solidFill>
                <a:latin typeface="Arial Bold"/>
              </a:rPr>
              <a:t>(dalpe@afeas.qc.ca).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Nous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pourrions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publier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votre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coup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cœur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au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cours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l’année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dans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cette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rubrique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.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7045850" y="1563410"/>
            <a:ext cx="933984" cy="1145993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8507082" y="1872236"/>
            <a:ext cx="3692182" cy="2459916"/>
          </a:xfrm>
          <a:custGeom>
            <a:avLst/>
            <a:gdLst/>
            <a:ahLst/>
            <a:cxnLst/>
            <a:rect l="l" t="t" r="r" b="b"/>
            <a:pathLst>
              <a:path w="4922909" h="3279888">
                <a:moveTo>
                  <a:pt x="0" y="0"/>
                </a:moveTo>
                <a:lnTo>
                  <a:pt x="4922909" y="0"/>
                </a:lnTo>
                <a:lnTo>
                  <a:pt x="4922909" y="3279888"/>
                </a:lnTo>
                <a:lnTo>
                  <a:pt x="0" y="32798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95123" y="1862570"/>
            <a:ext cx="7263754" cy="728537"/>
            <a:chOff x="0" y="0"/>
            <a:chExt cx="2562768" cy="2570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62768" cy="257039"/>
            </a:xfrm>
            <a:custGeom>
              <a:avLst/>
              <a:gdLst/>
              <a:ahLst/>
              <a:cxnLst/>
              <a:rect l="l" t="t" r="r" b="b"/>
              <a:pathLst>
                <a:path w="2562768" h="257039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244249"/>
                  </a:lnTo>
                  <a:cubicBezTo>
                    <a:pt x="2562768" y="247641"/>
                    <a:pt x="2561421" y="250895"/>
                    <a:pt x="2559022" y="253293"/>
                  </a:cubicBezTo>
                  <a:cubicBezTo>
                    <a:pt x="2556624" y="255692"/>
                    <a:pt x="2553371" y="257039"/>
                    <a:pt x="2549978" y="257039"/>
                  </a:cubicBezTo>
                  <a:lnTo>
                    <a:pt x="12790" y="257039"/>
                  </a:lnTo>
                  <a:cubicBezTo>
                    <a:pt x="5726" y="257039"/>
                    <a:pt x="0" y="251313"/>
                    <a:pt x="0" y="244249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562768" cy="31418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83324" y="1960101"/>
            <a:ext cx="7087352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PLAN DE LA RENCONTRE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1113460" y="2803973"/>
            <a:ext cx="8084006" cy="5378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179" lvl="1" indent="-410090">
              <a:lnSpc>
                <a:spcPts val="5318"/>
              </a:lnSpc>
              <a:buAutoNum type="arabicPeriod"/>
            </a:pPr>
            <a:r>
              <a:rPr lang="en-US" sz="3799" dirty="0">
                <a:solidFill>
                  <a:srgbClr val="023778"/>
                </a:solidFill>
                <a:latin typeface="Arial"/>
              </a:rPr>
              <a:t>Le </a:t>
            </a:r>
            <a:r>
              <a:rPr lang="en-US" sz="3799" dirty="0" err="1">
                <a:solidFill>
                  <a:srgbClr val="023778"/>
                </a:solidFill>
                <a:latin typeface="Arial"/>
              </a:rPr>
              <a:t>projet</a:t>
            </a:r>
            <a:r>
              <a:rPr lang="en-US" sz="37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799" dirty="0" err="1">
                <a:solidFill>
                  <a:srgbClr val="023778"/>
                </a:solidFill>
                <a:latin typeface="Arial"/>
              </a:rPr>
              <a:t>rassembleur</a:t>
            </a:r>
            <a:endParaRPr lang="en-US" sz="3799" dirty="0">
              <a:solidFill>
                <a:srgbClr val="023778"/>
              </a:solidFill>
              <a:latin typeface="Arial"/>
            </a:endParaRPr>
          </a:p>
          <a:p>
            <a:pPr marL="820179" lvl="1" indent="-410090">
              <a:lnSpc>
                <a:spcPts val="5318"/>
              </a:lnSpc>
              <a:buAutoNum type="arabicPeriod"/>
            </a:pPr>
            <a:r>
              <a:rPr lang="en-US" sz="3799" dirty="0">
                <a:solidFill>
                  <a:srgbClr val="023778"/>
                </a:solidFill>
                <a:latin typeface="Arial"/>
              </a:rPr>
              <a:t>Le tirage provincial</a:t>
            </a:r>
          </a:p>
          <a:p>
            <a:pPr marL="820179" lvl="1" indent="-410090">
              <a:lnSpc>
                <a:spcPts val="5318"/>
              </a:lnSpc>
              <a:buAutoNum type="arabicPeriod"/>
            </a:pPr>
            <a:r>
              <a:rPr lang="en-US" sz="3799" dirty="0">
                <a:solidFill>
                  <a:srgbClr val="023778"/>
                </a:solidFill>
                <a:latin typeface="Arial"/>
              </a:rPr>
              <a:t>Les concours </a:t>
            </a:r>
            <a:r>
              <a:rPr lang="en-US" sz="3799" dirty="0" err="1">
                <a:solidFill>
                  <a:srgbClr val="023778"/>
                </a:solidFill>
                <a:latin typeface="Arial"/>
              </a:rPr>
              <a:t>provinciaux</a:t>
            </a:r>
            <a:endParaRPr lang="en-US" sz="3799" dirty="0">
              <a:solidFill>
                <a:srgbClr val="023778"/>
              </a:solidFill>
              <a:latin typeface="Arial"/>
            </a:endParaRPr>
          </a:p>
          <a:p>
            <a:pPr marL="820179" lvl="1" indent="-410090">
              <a:lnSpc>
                <a:spcPts val="5318"/>
              </a:lnSpc>
              <a:buFont typeface="Arial"/>
              <a:buChar char="•"/>
            </a:pPr>
            <a:r>
              <a:rPr lang="en-US" sz="3799" dirty="0">
                <a:solidFill>
                  <a:srgbClr val="023778"/>
                </a:solidFill>
                <a:latin typeface="Arial"/>
              </a:rPr>
              <a:t>      </a:t>
            </a:r>
            <a:r>
              <a:rPr lang="en-US" sz="3799" dirty="0">
                <a:solidFill>
                  <a:srgbClr val="8DC63F"/>
                </a:solidFill>
                <a:latin typeface="Arial"/>
              </a:rPr>
              <a:t>PAUSE DE 10 MINUTES</a:t>
            </a:r>
          </a:p>
          <a:p>
            <a:pPr marL="820179" lvl="1" indent="-410090">
              <a:lnSpc>
                <a:spcPts val="5318"/>
              </a:lnSpc>
              <a:buAutoNum type="arabicPeriod"/>
            </a:pPr>
            <a:r>
              <a:rPr lang="en-US" sz="3799" dirty="0">
                <a:solidFill>
                  <a:srgbClr val="023778"/>
                </a:solidFill>
                <a:latin typeface="Arial"/>
              </a:rPr>
              <a:t>Le plan de communication</a:t>
            </a:r>
          </a:p>
          <a:p>
            <a:pPr marL="820179" lvl="1" indent="-410090">
              <a:lnSpc>
                <a:spcPts val="5318"/>
              </a:lnSpc>
              <a:buAutoNum type="arabicPeriod"/>
            </a:pPr>
            <a:r>
              <a:rPr lang="en-US" sz="3799" dirty="0">
                <a:solidFill>
                  <a:srgbClr val="023778"/>
                </a:solidFill>
                <a:latin typeface="Arial"/>
              </a:rPr>
              <a:t>Les ateliers </a:t>
            </a:r>
            <a:r>
              <a:rPr lang="en-US" sz="3799" dirty="0" err="1">
                <a:solidFill>
                  <a:srgbClr val="023778"/>
                </a:solidFill>
                <a:latin typeface="Arial"/>
              </a:rPr>
              <a:t>d’échange</a:t>
            </a:r>
            <a:endParaRPr lang="en-US" sz="3799" dirty="0">
              <a:solidFill>
                <a:srgbClr val="023778"/>
              </a:solidFill>
              <a:latin typeface="Arial"/>
            </a:endParaRPr>
          </a:p>
          <a:p>
            <a:pPr marL="820179" lvl="1" indent="-410090">
              <a:lnSpc>
                <a:spcPts val="5318"/>
              </a:lnSpc>
              <a:buAutoNum type="arabicPeriod"/>
            </a:pPr>
            <a:r>
              <a:rPr lang="en-US" sz="3799" dirty="0">
                <a:solidFill>
                  <a:srgbClr val="023778"/>
                </a:solidFill>
                <a:latin typeface="Arial"/>
              </a:rPr>
              <a:t>La revue Femmes </a:t>
            </a:r>
            <a:r>
              <a:rPr lang="en-US" sz="3799" dirty="0" err="1">
                <a:solidFill>
                  <a:srgbClr val="023778"/>
                </a:solidFill>
                <a:latin typeface="Arial"/>
              </a:rPr>
              <a:t>d’ici</a:t>
            </a:r>
            <a:endParaRPr lang="en-US" sz="3799" dirty="0">
              <a:solidFill>
                <a:srgbClr val="023778"/>
              </a:solidFill>
              <a:latin typeface="Arial"/>
            </a:endParaRPr>
          </a:p>
          <a:p>
            <a:pPr marL="820179" lvl="1" indent="-410090">
              <a:lnSpc>
                <a:spcPts val="5318"/>
              </a:lnSpc>
              <a:buAutoNum type="arabicPeriod"/>
            </a:pPr>
            <a:r>
              <a:rPr lang="en-US" sz="3799" dirty="0">
                <a:solidFill>
                  <a:srgbClr val="023778"/>
                </a:solidFill>
                <a:latin typeface="Arial"/>
              </a:rPr>
              <a:t>Le guide </a:t>
            </a:r>
            <a:r>
              <a:rPr lang="en-US" sz="3799" dirty="0" err="1">
                <a:solidFill>
                  <a:srgbClr val="023778"/>
                </a:solidFill>
                <a:latin typeface="Arial"/>
              </a:rPr>
              <a:t>d’animation</a:t>
            </a:r>
            <a:r>
              <a:rPr lang="en-US" sz="3799" dirty="0">
                <a:solidFill>
                  <a:srgbClr val="023778"/>
                </a:solidFill>
                <a:latin typeface="Arial"/>
              </a:rPr>
              <a:t> 2024-2026</a:t>
            </a: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9197466" y="3830965"/>
            <a:ext cx="3495448" cy="3268244"/>
          </a:xfrm>
          <a:custGeom>
            <a:avLst/>
            <a:gdLst/>
            <a:ahLst/>
            <a:cxnLst/>
            <a:rect l="l" t="t" r="r" b="b"/>
            <a:pathLst>
              <a:path w="4660597" h="4357658">
                <a:moveTo>
                  <a:pt x="0" y="0"/>
                </a:moveTo>
                <a:lnTo>
                  <a:pt x="4660597" y="0"/>
                </a:lnTo>
                <a:lnTo>
                  <a:pt x="4660597" y="4357659"/>
                </a:lnTo>
                <a:lnTo>
                  <a:pt x="0" y="43576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55445" y="1872236"/>
            <a:ext cx="6717317" cy="682919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369977" cy="29809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43647" y="1924149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7045850" y="1563410"/>
            <a:ext cx="933984" cy="1145993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2529948" y="5719959"/>
            <a:ext cx="3826474" cy="2893771"/>
          </a:xfrm>
          <a:custGeom>
            <a:avLst/>
            <a:gdLst/>
            <a:ahLst/>
            <a:cxnLst/>
            <a:rect l="l" t="t" r="r" b="b"/>
            <a:pathLst>
              <a:path w="5101965" h="3858361">
                <a:moveTo>
                  <a:pt x="0" y="0"/>
                </a:moveTo>
                <a:lnTo>
                  <a:pt x="5101966" y="0"/>
                </a:lnTo>
                <a:lnTo>
                  <a:pt x="5101966" y="3858361"/>
                </a:lnTo>
                <a:lnTo>
                  <a:pt x="0" y="38583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8899135" y="2851515"/>
            <a:ext cx="4142631" cy="5378085"/>
          </a:xfrm>
          <a:custGeom>
            <a:avLst/>
            <a:gdLst/>
            <a:ahLst/>
            <a:cxnLst/>
            <a:rect l="l" t="t" r="r" b="b"/>
            <a:pathLst>
              <a:path w="5523508" h="7170780">
                <a:moveTo>
                  <a:pt x="0" y="0"/>
                </a:moveTo>
                <a:lnTo>
                  <a:pt x="5523508" y="0"/>
                </a:lnTo>
                <a:lnTo>
                  <a:pt x="5523508" y="7170780"/>
                </a:lnTo>
                <a:lnTo>
                  <a:pt x="0" y="7170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643646" y="2862860"/>
            <a:ext cx="7963665" cy="2645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Chronique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«Regard sur le monde»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Des choses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bizarres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, des études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étonnantes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, des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événements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cocasses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, tout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cela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compose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cette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chronique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pour nous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ouvrir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sur le monde.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55445" y="1872236"/>
            <a:ext cx="6717317" cy="682919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369977" cy="29809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43647" y="1924149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7045850" y="1563410"/>
            <a:ext cx="933984" cy="1145993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4596227" y="5143501"/>
            <a:ext cx="4523547" cy="2974232"/>
          </a:xfrm>
          <a:custGeom>
            <a:avLst/>
            <a:gdLst/>
            <a:ahLst/>
            <a:cxnLst/>
            <a:rect l="l" t="t" r="r" b="b"/>
            <a:pathLst>
              <a:path w="6031396" h="3965643">
                <a:moveTo>
                  <a:pt x="0" y="0"/>
                </a:moveTo>
                <a:lnTo>
                  <a:pt x="6031396" y="0"/>
                </a:lnTo>
                <a:lnTo>
                  <a:pt x="6031396" y="3965643"/>
                </a:lnTo>
                <a:lnTo>
                  <a:pt x="0" y="3965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756534" y="3129429"/>
            <a:ext cx="12202932" cy="156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6235" dirty="0">
                <a:solidFill>
                  <a:srgbClr val="689F38"/>
                </a:solidFill>
                <a:latin typeface="Arial Bold"/>
              </a:rPr>
              <a:t>Concours </a:t>
            </a:r>
            <a:r>
              <a:rPr lang="en-US" sz="6235" dirty="0" err="1">
                <a:solidFill>
                  <a:srgbClr val="689F38"/>
                </a:solidFill>
                <a:latin typeface="Arial Bold"/>
              </a:rPr>
              <a:t>d’écriture</a:t>
            </a:r>
            <a:endParaRPr lang="en-US" sz="6235" dirty="0">
              <a:solidFill>
                <a:srgbClr val="689F38"/>
              </a:solidFill>
              <a:latin typeface="Arial Bold"/>
            </a:endParaRPr>
          </a:p>
          <a:p>
            <a:pPr algn="ctr">
              <a:lnSpc>
                <a:spcPts val="6048"/>
              </a:lnSpc>
            </a:pPr>
            <a:r>
              <a:rPr lang="en-US" sz="6235" dirty="0">
                <a:solidFill>
                  <a:srgbClr val="DC5728"/>
                </a:solidFill>
                <a:latin typeface="Arial Bold"/>
              </a:rPr>
              <a:t>5e </a:t>
            </a:r>
            <a:r>
              <a:rPr lang="en-US" sz="6235" dirty="0" err="1">
                <a:solidFill>
                  <a:srgbClr val="DC5728"/>
                </a:solidFill>
                <a:latin typeface="Arial Bold"/>
              </a:rPr>
              <a:t>édition</a:t>
            </a:r>
            <a:endParaRPr lang="en-US" sz="6235" dirty="0">
              <a:solidFill>
                <a:srgbClr val="DC5728"/>
              </a:solidFill>
              <a:latin typeface="Arial Bold"/>
            </a:endParaRPr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555445" y="5018897"/>
            <a:ext cx="4341894" cy="1253722"/>
          </a:xfrm>
          <a:custGeom>
            <a:avLst/>
            <a:gdLst/>
            <a:ahLst/>
            <a:cxnLst/>
            <a:rect l="l" t="t" r="r" b="b"/>
            <a:pathLst>
              <a:path w="5789192" h="1671629">
                <a:moveTo>
                  <a:pt x="0" y="0"/>
                </a:moveTo>
                <a:lnTo>
                  <a:pt x="5789192" y="0"/>
                </a:lnTo>
                <a:lnTo>
                  <a:pt x="5789192" y="1671629"/>
                </a:lnTo>
                <a:lnTo>
                  <a:pt x="0" y="16716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flipH="1">
            <a:off x="9119774" y="5018897"/>
            <a:ext cx="4341894" cy="1253722"/>
          </a:xfrm>
          <a:custGeom>
            <a:avLst/>
            <a:gdLst/>
            <a:ahLst/>
            <a:cxnLst/>
            <a:rect l="l" t="t" r="r" b="b"/>
            <a:pathLst>
              <a:path w="5789192" h="1671629">
                <a:moveTo>
                  <a:pt x="5789192" y="0"/>
                </a:moveTo>
                <a:lnTo>
                  <a:pt x="0" y="0"/>
                </a:lnTo>
                <a:lnTo>
                  <a:pt x="0" y="1671629"/>
                </a:lnTo>
                <a:lnTo>
                  <a:pt x="5789192" y="1671629"/>
                </a:lnTo>
                <a:lnTo>
                  <a:pt x="578919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55445" y="1872236"/>
            <a:ext cx="6717317" cy="682919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369977" cy="29809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43647" y="1924149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7045850" y="1563410"/>
            <a:ext cx="933984" cy="1145993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641847" y="2747145"/>
            <a:ext cx="12808007" cy="5338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689F38"/>
                </a:solidFill>
                <a:latin typeface="Arial Bold"/>
              </a:rPr>
              <a:t>Concours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d’écriture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— 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Les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critères</a:t>
            </a:r>
            <a:endParaRPr lang="en-US" sz="2999" dirty="0">
              <a:solidFill>
                <a:srgbClr val="DC5728"/>
              </a:solidFill>
              <a:latin typeface="Arial Bold"/>
            </a:endParaRP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003B77"/>
                </a:solidFill>
                <a:latin typeface="Arial"/>
              </a:rPr>
              <a:t>Être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membre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règle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l’Afeas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pour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l’année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cours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(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palier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local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régional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);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003B77"/>
                </a:solidFill>
                <a:latin typeface="Arial"/>
              </a:rPr>
              <a:t>Écrire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un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texte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500 à 550 mots (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compteur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mots du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logiciel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Word) sur un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sujet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qui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vous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touche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tout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respectant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la mission et la vision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l’Afeas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;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Faire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parvenir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le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texte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au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siège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social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l’Afeas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à </a:t>
            </a:r>
            <a:r>
              <a:rPr lang="en-US" sz="2999" dirty="0">
                <a:solidFill>
                  <a:srgbClr val="003B77"/>
                </a:solidFill>
                <a:latin typeface="Arial Bold"/>
              </a:rPr>
              <a:t>Huguette Dalpé (</a:t>
            </a:r>
            <a:r>
              <a:rPr lang="en-US" sz="2999" u="sng" dirty="0">
                <a:solidFill>
                  <a:srgbClr val="003B77"/>
                </a:solidFill>
                <a:latin typeface="Arial Bold"/>
                <a:hlinkClick r:id="rId10" tooltip="mailto:dalpe@afeas.qc.ca"/>
              </a:rPr>
              <a:t>dalpe@afeas.qc.ca</a:t>
            </a:r>
            <a:r>
              <a:rPr lang="en-US" sz="2999" dirty="0">
                <a:solidFill>
                  <a:srgbClr val="003B77"/>
                </a:solidFill>
                <a:latin typeface="Arial Bold"/>
              </a:rPr>
              <a:t>)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secrétaire-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coordonnatrice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à la revue, avec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votre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numéro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membre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et le nom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votre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Afeas locale,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avant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le 15 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avril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2025.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55445" y="1872236"/>
            <a:ext cx="6717317" cy="682919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369977" cy="29809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43647" y="1924149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7045850" y="1563410"/>
            <a:ext cx="933984" cy="1145993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641848" y="2747144"/>
            <a:ext cx="8998472" cy="372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689F38"/>
                </a:solidFill>
                <a:latin typeface="Arial Bold"/>
              </a:rPr>
              <a:t>Concours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d’écriture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—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L’évaluation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des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textes</a:t>
            </a:r>
            <a:endParaRPr lang="en-US" sz="2999" dirty="0">
              <a:solidFill>
                <a:srgbClr val="DC5728"/>
              </a:solidFill>
              <a:latin typeface="Arial Bold"/>
            </a:endParaRP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003B77"/>
                </a:solidFill>
                <a:latin typeface="Arial"/>
              </a:rPr>
              <a:t>Qualité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du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français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d’écriture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; 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Structure du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texte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; 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 err="1">
                <a:solidFill>
                  <a:srgbClr val="003B77"/>
                </a:solidFill>
                <a:latin typeface="Arial"/>
              </a:rPr>
              <a:t>Langage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inclusif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(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exemple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 : les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infirmières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et les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infirmiers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) et/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épicène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(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exemple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 : le personnel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infirmier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); 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Respect du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nombre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mots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exigé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.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9343872" y="5668236"/>
            <a:ext cx="3895612" cy="2561365"/>
          </a:xfrm>
          <a:custGeom>
            <a:avLst/>
            <a:gdLst/>
            <a:ahLst/>
            <a:cxnLst/>
            <a:rect l="l" t="t" r="r" b="b"/>
            <a:pathLst>
              <a:path w="5194149" h="3415153">
                <a:moveTo>
                  <a:pt x="0" y="0"/>
                </a:moveTo>
                <a:lnTo>
                  <a:pt x="5194149" y="0"/>
                </a:lnTo>
                <a:lnTo>
                  <a:pt x="5194149" y="3415153"/>
                </a:lnTo>
                <a:lnTo>
                  <a:pt x="0" y="34151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55445" y="1872236"/>
            <a:ext cx="6717317" cy="682919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369977" cy="29809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43647" y="1924149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LA REVUE FEMMES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7045850" y="1563410"/>
            <a:ext cx="933984" cy="1145993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643646" y="2747145"/>
            <a:ext cx="10147967" cy="587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689F38"/>
                </a:solidFill>
                <a:latin typeface="Arial Bold"/>
              </a:rPr>
              <a:t>Concours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d’écriture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— 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Les prix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Trois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gagnantes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sélectionnées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parmi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les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textes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que nous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recevrons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seront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dévoilées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au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congrès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provincial 2025 :</a:t>
            </a: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03B77"/>
                </a:solidFill>
                <a:latin typeface="Arial Bold"/>
              </a:rPr>
              <a:t>1er Prix :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100 $ et le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texte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sera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publié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dans la revue Femmes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d’ici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automne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 2025;</a:t>
            </a: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03B77"/>
                </a:solidFill>
                <a:latin typeface="Arial Bold"/>
              </a:rPr>
              <a:t>2e Prix :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50 $ et le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texte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sera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publié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dans la revue Femmes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d’ici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printemps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 2026;</a:t>
            </a: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03B77"/>
                </a:solidFill>
                <a:latin typeface="Arial Bold"/>
              </a:rPr>
              <a:t>3e Prix :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25 $ et le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texte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sera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publié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dans la revue Femmes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d’ici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été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 2026.</a:t>
            </a:r>
          </a:p>
          <a:p>
            <a:pPr>
              <a:lnSpc>
                <a:spcPts val="4199"/>
              </a:lnSpc>
            </a:pPr>
            <a:endParaRPr lang="en-US" sz="2999" dirty="0">
              <a:solidFill>
                <a:srgbClr val="003B77"/>
              </a:solidFill>
              <a:latin typeface="Arial"/>
            </a:endParaRP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10484137" y="6494041"/>
            <a:ext cx="2639633" cy="1735559"/>
          </a:xfrm>
          <a:custGeom>
            <a:avLst/>
            <a:gdLst/>
            <a:ahLst/>
            <a:cxnLst/>
            <a:rect l="l" t="t" r="r" b="b"/>
            <a:pathLst>
              <a:path w="3519511" h="2314078">
                <a:moveTo>
                  <a:pt x="0" y="0"/>
                </a:moveTo>
                <a:lnTo>
                  <a:pt x="3519511" y="0"/>
                </a:lnTo>
                <a:lnTo>
                  <a:pt x="3519511" y="2314078"/>
                </a:lnTo>
                <a:lnTo>
                  <a:pt x="0" y="2314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55445" y="1872236"/>
            <a:ext cx="6717317" cy="682919"/>
            <a:chOff x="0" y="0"/>
            <a:chExt cx="2369977" cy="240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9976" cy="240945"/>
            </a:xfrm>
            <a:custGeom>
              <a:avLst/>
              <a:gdLst/>
              <a:ahLst/>
              <a:cxnLst/>
              <a:rect l="l" t="t" r="r" b="b"/>
              <a:pathLst>
                <a:path w="2369976" h="240945">
                  <a:moveTo>
                    <a:pt x="13830" y="0"/>
                  </a:moveTo>
                  <a:lnTo>
                    <a:pt x="2356146" y="0"/>
                  </a:lnTo>
                  <a:cubicBezTo>
                    <a:pt x="2359814" y="0"/>
                    <a:pt x="2363332" y="1457"/>
                    <a:pt x="2365926" y="4051"/>
                  </a:cubicBezTo>
                  <a:cubicBezTo>
                    <a:pt x="2368519" y="6645"/>
                    <a:pt x="2369976" y="10162"/>
                    <a:pt x="2369976" y="13830"/>
                  </a:cubicBezTo>
                  <a:lnTo>
                    <a:pt x="2369976" y="227114"/>
                  </a:lnTo>
                  <a:cubicBezTo>
                    <a:pt x="2369976" y="230782"/>
                    <a:pt x="2368519" y="234300"/>
                    <a:pt x="2365926" y="236894"/>
                  </a:cubicBezTo>
                  <a:cubicBezTo>
                    <a:pt x="2363332" y="239488"/>
                    <a:pt x="2359814" y="240945"/>
                    <a:pt x="2356146" y="240945"/>
                  </a:cubicBezTo>
                  <a:lnTo>
                    <a:pt x="13830" y="240945"/>
                  </a:lnTo>
                  <a:cubicBezTo>
                    <a:pt x="10162" y="240945"/>
                    <a:pt x="6645" y="239488"/>
                    <a:pt x="4051" y="236894"/>
                  </a:cubicBezTo>
                  <a:cubicBezTo>
                    <a:pt x="1457" y="234300"/>
                    <a:pt x="0" y="230782"/>
                    <a:pt x="0" y="227114"/>
                  </a:cubicBezTo>
                  <a:lnTo>
                    <a:pt x="0" y="13830"/>
                  </a:lnTo>
                  <a:cubicBezTo>
                    <a:pt x="0" y="10162"/>
                    <a:pt x="1457" y="6645"/>
                    <a:pt x="4051" y="4051"/>
                  </a:cubicBezTo>
                  <a:cubicBezTo>
                    <a:pt x="6645" y="1457"/>
                    <a:pt x="10162" y="0"/>
                    <a:pt x="1383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369977" cy="29809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43647" y="1924149"/>
            <a:ext cx="759907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 dirty="0">
                <a:solidFill>
                  <a:srgbClr val="FCFBFA"/>
                </a:solidFill>
                <a:latin typeface="Arial Bold"/>
              </a:rPr>
              <a:t>LA REVUE FEMME D’ICI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7045850" y="1563410"/>
            <a:ext cx="933984" cy="1145993"/>
          </a:xfrm>
          <a:custGeom>
            <a:avLst/>
            <a:gdLst/>
            <a:ahLst/>
            <a:cxnLst/>
            <a:rect l="l" t="t" r="r" b="b"/>
            <a:pathLst>
              <a:path w="1245312" h="1527990">
                <a:moveTo>
                  <a:pt x="0" y="0"/>
                </a:moveTo>
                <a:lnTo>
                  <a:pt x="1245312" y="0"/>
                </a:lnTo>
                <a:lnTo>
                  <a:pt x="1245312" y="1527990"/>
                </a:lnTo>
                <a:lnTo>
                  <a:pt x="0" y="15279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5706688" y="4568883"/>
            <a:ext cx="2302625" cy="2151908"/>
          </a:xfrm>
          <a:custGeom>
            <a:avLst/>
            <a:gdLst/>
            <a:ahLst/>
            <a:cxnLst/>
            <a:rect l="l" t="t" r="r" b="b"/>
            <a:pathLst>
              <a:path w="3070166" h="2869210">
                <a:moveTo>
                  <a:pt x="0" y="0"/>
                </a:moveTo>
                <a:lnTo>
                  <a:pt x="3070166" y="0"/>
                </a:lnTo>
                <a:lnTo>
                  <a:pt x="3070166" y="2869210"/>
                </a:lnTo>
                <a:lnTo>
                  <a:pt x="0" y="28692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555445" y="4852738"/>
            <a:ext cx="5486400" cy="1584198"/>
          </a:xfrm>
          <a:custGeom>
            <a:avLst/>
            <a:gdLst/>
            <a:ahLst/>
            <a:cxnLst/>
            <a:rect l="l" t="t" r="r" b="b"/>
            <a:pathLst>
              <a:path w="7315200" h="2112264">
                <a:moveTo>
                  <a:pt x="0" y="0"/>
                </a:moveTo>
                <a:lnTo>
                  <a:pt x="7315200" y="0"/>
                </a:lnTo>
                <a:lnTo>
                  <a:pt x="7315200" y="2112264"/>
                </a:lnTo>
                <a:lnTo>
                  <a:pt x="0" y="211226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 flipV="1">
            <a:off x="8009312" y="4793566"/>
            <a:ext cx="5486400" cy="1584198"/>
          </a:xfrm>
          <a:custGeom>
            <a:avLst/>
            <a:gdLst/>
            <a:ahLst/>
            <a:cxnLst/>
            <a:rect l="l" t="t" r="r" b="b"/>
            <a:pathLst>
              <a:path w="7315200" h="2112264">
                <a:moveTo>
                  <a:pt x="0" y="2112264"/>
                </a:moveTo>
                <a:lnTo>
                  <a:pt x="7315200" y="2112264"/>
                </a:lnTo>
                <a:lnTo>
                  <a:pt x="7315200" y="0"/>
                </a:lnTo>
                <a:lnTo>
                  <a:pt x="0" y="0"/>
                </a:lnTo>
                <a:lnTo>
                  <a:pt x="0" y="2112264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>
            <a:off x="10463742" y="6814756"/>
            <a:ext cx="1225545" cy="1041713"/>
          </a:xfrm>
          <a:custGeom>
            <a:avLst/>
            <a:gdLst/>
            <a:ahLst/>
            <a:cxnLst/>
            <a:rect l="l" t="t" r="r" b="b"/>
            <a:pathLst>
              <a:path w="1634060" h="1388951">
                <a:moveTo>
                  <a:pt x="0" y="0"/>
                </a:moveTo>
                <a:lnTo>
                  <a:pt x="1634060" y="0"/>
                </a:lnTo>
                <a:lnTo>
                  <a:pt x="1634060" y="1388951"/>
                </a:lnTo>
                <a:lnTo>
                  <a:pt x="0" y="13889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5" name="TextBox 15"/>
          <p:cNvSpPr txBox="1"/>
          <p:nvPr>
            <p:custDataLst>
              <p:tags r:id="rId10"/>
            </p:custDataLst>
          </p:nvPr>
        </p:nvSpPr>
        <p:spPr>
          <a:xfrm>
            <a:off x="1576171" y="3102110"/>
            <a:ext cx="10563659" cy="135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5"/>
              </a:lnSpc>
            </a:pPr>
            <a:r>
              <a:rPr lang="en-US" sz="5397" dirty="0">
                <a:solidFill>
                  <a:srgbClr val="689F38"/>
                </a:solidFill>
                <a:latin typeface="Arial Bold"/>
              </a:rPr>
              <a:t>Concours </a:t>
            </a:r>
            <a:r>
              <a:rPr lang="en-US" sz="5397" dirty="0" err="1">
                <a:solidFill>
                  <a:srgbClr val="689F38"/>
                </a:solidFill>
                <a:latin typeface="Arial Bold"/>
              </a:rPr>
              <a:t>d’écriture</a:t>
            </a:r>
            <a:endParaRPr lang="en-US" sz="5397" dirty="0">
              <a:solidFill>
                <a:srgbClr val="689F38"/>
              </a:solidFill>
              <a:latin typeface="Arial Bold"/>
            </a:endParaRPr>
          </a:p>
          <a:p>
            <a:pPr algn="ctr">
              <a:lnSpc>
                <a:spcPts val="5235"/>
              </a:lnSpc>
            </a:pPr>
            <a:r>
              <a:rPr lang="en-US" sz="5397" dirty="0">
                <a:solidFill>
                  <a:srgbClr val="DC5728"/>
                </a:solidFill>
                <a:latin typeface="Arial Bold"/>
              </a:rPr>
              <a:t>5e </a:t>
            </a:r>
            <a:r>
              <a:rPr lang="en-US" sz="5397" dirty="0" err="1">
                <a:solidFill>
                  <a:srgbClr val="DC5728"/>
                </a:solidFill>
                <a:latin typeface="Arial Bold"/>
              </a:rPr>
              <a:t>édition</a:t>
            </a:r>
            <a:endParaRPr lang="en-US" sz="5397" dirty="0">
              <a:solidFill>
                <a:srgbClr val="DC5728"/>
              </a:solidFill>
              <a:latin typeface="Arial Bold"/>
            </a:endParaRPr>
          </a:p>
        </p:txBody>
      </p:sp>
      <p:sp>
        <p:nvSpPr>
          <p:cNvPr id="16" name="TextBox 16"/>
          <p:cNvSpPr txBox="1"/>
          <p:nvPr>
            <p:custDataLst>
              <p:tags r:id="rId11"/>
            </p:custDataLst>
          </p:nvPr>
        </p:nvSpPr>
        <p:spPr>
          <a:xfrm>
            <a:off x="2224146" y="7113697"/>
            <a:ext cx="8239596" cy="887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6"/>
              </a:lnSpc>
            </a:pPr>
            <a:r>
              <a:rPr lang="en-US" sz="6913" dirty="0">
                <a:solidFill>
                  <a:srgbClr val="003B77"/>
                </a:solidFill>
                <a:latin typeface="Arial Bold"/>
              </a:rPr>
              <a:t>BONNE CHANCE!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9502234" y="4288054"/>
            <a:ext cx="3949418" cy="4325675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4" y="1563411"/>
            <a:ext cx="4019314" cy="4814354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2485474" y="2716539"/>
            <a:ext cx="8745053" cy="4842573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6310448" y="1795521"/>
            <a:ext cx="1095106" cy="1265647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2939615" y="4101207"/>
            <a:ext cx="7836770" cy="1929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0"/>
              </a:lnSpc>
            </a:pPr>
            <a:r>
              <a:rPr lang="en-US" sz="7660">
                <a:solidFill>
                  <a:srgbClr val="FFFFFF"/>
                </a:solidFill>
                <a:latin typeface="Arial Bold"/>
              </a:rPr>
              <a:t>LES COMITÉS PROVINCIAUX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423023" y="1951322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1518135" y="3004786"/>
            <a:ext cx="526362" cy="82962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402640" y="709041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1783026" y="6671141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2424364" y="773372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1570479" y="2367133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1248641" y="182079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0544730" y="188786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1610150" y="6395899"/>
            <a:ext cx="376268" cy="593051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1159650" y="7701097"/>
            <a:ext cx="332402" cy="523912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1611081" y="692396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55759" y="1880263"/>
            <a:ext cx="8188032" cy="728537"/>
            <a:chOff x="0" y="0"/>
            <a:chExt cx="2888869" cy="2570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88869" cy="257039"/>
            </a:xfrm>
            <a:custGeom>
              <a:avLst/>
              <a:gdLst/>
              <a:ahLst/>
              <a:cxnLst/>
              <a:rect l="l" t="t" r="r" b="b"/>
              <a:pathLst>
                <a:path w="2888869" h="257039">
                  <a:moveTo>
                    <a:pt x="11346" y="0"/>
                  </a:moveTo>
                  <a:lnTo>
                    <a:pt x="2877522" y="0"/>
                  </a:lnTo>
                  <a:cubicBezTo>
                    <a:pt x="2883789" y="0"/>
                    <a:pt x="2888869" y="5080"/>
                    <a:pt x="2888869" y="11346"/>
                  </a:cubicBezTo>
                  <a:lnTo>
                    <a:pt x="2888869" y="245693"/>
                  </a:lnTo>
                  <a:cubicBezTo>
                    <a:pt x="2888869" y="251959"/>
                    <a:pt x="2883789" y="257039"/>
                    <a:pt x="2877522" y="257039"/>
                  </a:cubicBezTo>
                  <a:lnTo>
                    <a:pt x="11346" y="257039"/>
                  </a:lnTo>
                  <a:cubicBezTo>
                    <a:pt x="5080" y="257039"/>
                    <a:pt x="0" y="251959"/>
                    <a:pt x="0" y="245693"/>
                  </a:cubicBezTo>
                  <a:lnTo>
                    <a:pt x="0" y="11346"/>
                  </a:lnTo>
                  <a:cubicBezTo>
                    <a:pt x="0" y="5080"/>
                    <a:pt x="5080" y="0"/>
                    <a:pt x="11346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888869" cy="31418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732162" y="1977795"/>
            <a:ext cx="809983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 dirty="0">
                <a:solidFill>
                  <a:srgbClr val="FCFBFA"/>
                </a:solidFill>
                <a:latin typeface="Arial Bold"/>
              </a:rPr>
              <a:t>COMITÉS PROVINCIAUX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732161" y="2829589"/>
            <a:ext cx="10443233" cy="535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689F38"/>
                </a:solidFill>
                <a:latin typeface="Arial Bold"/>
              </a:rPr>
              <a:t>Une chance de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s’investir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dans des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projets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à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grande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échelle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au sein de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l’Afeas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!</a:t>
            </a: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Les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comités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provinciaux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offrent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la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possibilité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rejoindre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une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équipe riche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perspectives et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projets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 :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Des rencontres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virtuelles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conviviales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dynamiques</a:t>
            </a:r>
            <a:endParaRPr lang="en-US" sz="2999" dirty="0">
              <a:solidFill>
                <a:srgbClr val="003B77"/>
              </a:solidFill>
              <a:latin typeface="Arial"/>
            </a:endParaRP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Une équipe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accueillante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composée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membres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venant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toutes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les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régions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Afeas.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endParaRPr lang="en-US" sz="2999" dirty="0">
              <a:solidFill>
                <a:srgbClr val="003B77"/>
              </a:solidFill>
              <a:latin typeface="Arial"/>
            </a:endParaRP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DC5728"/>
                </a:solidFill>
                <a:latin typeface="Arial Bold"/>
              </a:rPr>
              <a:t>Nous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sommes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toujours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à la recherche de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nouvelles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recrues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!</a:t>
            </a: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11051888" y="6082733"/>
            <a:ext cx="2124219" cy="2296453"/>
          </a:xfrm>
          <a:custGeom>
            <a:avLst/>
            <a:gdLst/>
            <a:ahLst/>
            <a:cxnLst/>
            <a:rect l="l" t="t" r="r" b="b"/>
            <a:pathLst>
              <a:path w="2832292" h="3061937">
                <a:moveTo>
                  <a:pt x="0" y="0"/>
                </a:moveTo>
                <a:lnTo>
                  <a:pt x="2832292" y="0"/>
                </a:lnTo>
                <a:lnTo>
                  <a:pt x="2832292" y="3061936"/>
                </a:lnTo>
                <a:lnTo>
                  <a:pt x="0" y="30619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rot="1478915">
            <a:off x="8232886" y="1613910"/>
            <a:ext cx="1332499" cy="1102340"/>
          </a:xfrm>
          <a:custGeom>
            <a:avLst/>
            <a:gdLst/>
            <a:ahLst/>
            <a:cxnLst/>
            <a:rect l="l" t="t" r="r" b="b"/>
            <a:pathLst>
              <a:path w="1776665" h="1469786">
                <a:moveTo>
                  <a:pt x="0" y="0"/>
                </a:moveTo>
                <a:lnTo>
                  <a:pt x="1776664" y="0"/>
                </a:lnTo>
                <a:lnTo>
                  <a:pt x="1776664" y="1469786"/>
                </a:lnTo>
                <a:lnTo>
                  <a:pt x="0" y="1469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683325" y="2829589"/>
            <a:ext cx="9876670" cy="5087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Voici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quelques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exemples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de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réalisations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des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comités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 :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Le guide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d’animation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Afeas 2024-2026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Le plan de communication Afeas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Les ateliers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d’échange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et les formations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régionales</a:t>
            </a:r>
            <a:endParaRPr lang="en-US" sz="2999" dirty="0">
              <a:solidFill>
                <a:srgbClr val="003B77"/>
              </a:solidFill>
              <a:latin typeface="Arial"/>
            </a:endParaRP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03B77"/>
                </a:solidFill>
                <a:latin typeface="Arial"/>
              </a:rPr>
              <a:t>La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sélection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et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l’évaluation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des candidatures aux concours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provinciaux</a:t>
            </a:r>
            <a:endParaRPr lang="en-US" sz="2999" dirty="0">
              <a:solidFill>
                <a:srgbClr val="003B77"/>
              </a:solidFill>
              <a:latin typeface="Arial"/>
            </a:endParaRP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03B77"/>
                </a:solidFill>
                <a:latin typeface="Arial Bold"/>
              </a:rPr>
              <a:t>      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… et bien plus encore!</a:t>
            </a:r>
          </a:p>
          <a:p>
            <a:pPr>
              <a:lnSpc>
                <a:spcPts val="2100"/>
              </a:lnSpc>
            </a:pPr>
            <a:endParaRPr lang="en-US" sz="2999" dirty="0">
              <a:solidFill>
                <a:srgbClr val="003B77"/>
              </a:solidFill>
              <a:latin typeface="Arial"/>
            </a:endParaRP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DC5728"/>
                </a:solidFill>
                <a:latin typeface="Arial Bold"/>
              </a:rPr>
              <a:t>Nous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sommes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toujours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à la recherche de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nouvelles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recrues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!</a:t>
            </a:r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 flipH="1">
            <a:off x="10559994" y="5372769"/>
            <a:ext cx="2642569" cy="2856831"/>
          </a:xfrm>
          <a:custGeom>
            <a:avLst/>
            <a:gdLst/>
            <a:ahLst/>
            <a:cxnLst/>
            <a:rect l="l" t="t" r="r" b="b"/>
            <a:pathLst>
              <a:path w="3523425" h="3809108">
                <a:moveTo>
                  <a:pt x="3523425" y="0"/>
                </a:moveTo>
                <a:lnTo>
                  <a:pt x="0" y="0"/>
                </a:lnTo>
                <a:lnTo>
                  <a:pt x="0" y="3809108"/>
                </a:lnTo>
                <a:lnTo>
                  <a:pt x="3523425" y="3809108"/>
                </a:lnTo>
                <a:lnTo>
                  <a:pt x="35234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grpSp>
        <p:nvGrpSpPr>
          <p:cNvPr id="8" name="Group 8"/>
          <p:cNvGrpSpPr/>
          <p:nvPr>
            <p:custDataLst>
              <p:tags r:id="rId5"/>
            </p:custDataLst>
          </p:nvPr>
        </p:nvGrpSpPr>
        <p:grpSpPr>
          <a:xfrm>
            <a:off x="555759" y="1880263"/>
            <a:ext cx="8188032" cy="728537"/>
            <a:chOff x="0" y="0"/>
            <a:chExt cx="2888869" cy="2570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88869" cy="257039"/>
            </a:xfrm>
            <a:custGeom>
              <a:avLst/>
              <a:gdLst/>
              <a:ahLst/>
              <a:cxnLst/>
              <a:rect l="l" t="t" r="r" b="b"/>
              <a:pathLst>
                <a:path w="2888869" h="257039">
                  <a:moveTo>
                    <a:pt x="11346" y="0"/>
                  </a:moveTo>
                  <a:lnTo>
                    <a:pt x="2877522" y="0"/>
                  </a:lnTo>
                  <a:cubicBezTo>
                    <a:pt x="2883789" y="0"/>
                    <a:pt x="2888869" y="5080"/>
                    <a:pt x="2888869" y="11346"/>
                  </a:cubicBezTo>
                  <a:lnTo>
                    <a:pt x="2888869" y="245693"/>
                  </a:lnTo>
                  <a:cubicBezTo>
                    <a:pt x="2888869" y="251959"/>
                    <a:pt x="2883789" y="257039"/>
                    <a:pt x="2877522" y="257039"/>
                  </a:cubicBezTo>
                  <a:lnTo>
                    <a:pt x="11346" y="257039"/>
                  </a:lnTo>
                  <a:cubicBezTo>
                    <a:pt x="5080" y="257039"/>
                    <a:pt x="0" y="251959"/>
                    <a:pt x="0" y="245693"/>
                  </a:cubicBezTo>
                  <a:lnTo>
                    <a:pt x="0" y="11346"/>
                  </a:lnTo>
                  <a:cubicBezTo>
                    <a:pt x="0" y="5080"/>
                    <a:pt x="5080" y="0"/>
                    <a:pt x="11346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888869" cy="31418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732162" y="1977795"/>
            <a:ext cx="809983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 dirty="0">
                <a:solidFill>
                  <a:srgbClr val="FCFBFA"/>
                </a:solidFill>
                <a:latin typeface="Arial Bold"/>
              </a:rPr>
              <a:t>COMITÉS PROVINCIAUX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rot="1478915">
            <a:off x="8232886" y="1613910"/>
            <a:ext cx="1332499" cy="1102340"/>
          </a:xfrm>
          <a:custGeom>
            <a:avLst/>
            <a:gdLst/>
            <a:ahLst/>
            <a:cxnLst/>
            <a:rect l="l" t="t" r="r" b="b"/>
            <a:pathLst>
              <a:path w="1776665" h="1469786">
                <a:moveTo>
                  <a:pt x="0" y="0"/>
                </a:moveTo>
                <a:lnTo>
                  <a:pt x="1776664" y="0"/>
                </a:lnTo>
                <a:lnTo>
                  <a:pt x="1776664" y="1469786"/>
                </a:lnTo>
                <a:lnTo>
                  <a:pt x="0" y="1469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595123" y="2829589"/>
            <a:ext cx="12349352" cy="5624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Liste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 des </a:t>
            </a: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comités</a:t>
            </a:r>
            <a:r>
              <a:rPr lang="en-US" sz="3038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689F38"/>
                </a:solidFill>
                <a:latin typeface="Arial Bold"/>
              </a:rPr>
              <a:t>provinciaux</a:t>
            </a:r>
            <a:endParaRPr lang="en-US" sz="3038" dirty="0">
              <a:solidFill>
                <a:srgbClr val="689F38"/>
              </a:solidFill>
              <a:latin typeface="Arial Bold"/>
            </a:endParaRP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financement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— 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UNE NOUVEAUTÉ CETTE ANNÉE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formation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des concours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provinciaux</a:t>
            </a:r>
            <a:endParaRPr lang="en-US" sz="3038" dirty="0">
              <a:solidFill>
                <a:srgbClr val="003B77"/>
              </a:solidFill>
              <a:latin typeface="Arial"/>
            </a:endParaRP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des communications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du guide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d’animation</a:t>
            </a:r>
            <a:endParaRPr lang="en-US" sz="3038" dirty="0">
              <a:solidFill>
                <a:srgbClr val="003B77"/>
              </a:solidFill>
              <a:latin typeface="Arial"/>
            </a:endParaRP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inclusion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de la revue</a:t>
            </a:r>
          </a:p>
          <a:p>
            <a:pPr marL="655941" lvl="1" indent="-327971">
              <a:lnSpc>
                <a:spcPts val="4253"/>
              </a:lnSpc>
              <a:buFont typeface="Arial"/>
              <a:buChar char="•"/>
            </a:pPr>
            <a:r>
              <a:rPr lang="en-US" sz="3038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des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résolutions</a:t>
            </a:r>
            <a:endParaRPr lang="en-US" sz="3038" dirty="0">
              <a:solidFill>
                <a:srgbClr val="003B77"/>
              </a:solidFill>
              <a:latin typeface="Arial"/>
            </a:endParaRPr>
          </a:p>
          <a:p>
            <a:pPr>
              <a:lnSpc>
                <a:spcPts val="1103"/>
              </a:lnSpc>
            </a:pPr>
            <a:endParaRPr lang="en-US" sz="3038" dirty="0">
              <a:solidFill>
                <a:srgbClr val="003B77"/>
              </a:solidFill>
              <a:latin typeface="Arial"/>
            </a:endParaRPr>
          </a:p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DC5728"/>
                </a:solidFill>
                <a:latin typeface="Arial Bold"/>
              </a:rPr>
              <a:t>Nous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sommes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toujours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à la recherche de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nouvelles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recrues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!</a:t>
            </a:r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 flipH="1">
            <a:off x="9758353" y="3970587"/>
            <a:ext cx="3019488" cy="3264312"/>
          </a:xfrm>
          <a:custGeom>
            <a:avLst/>
            <a:gdLst/>
            <a:ahLst/>
            <a:cxnLst/>
            <a:rect l="l" t="t" r="r" b="b"/>
            <a:pathLst>
              <a:path w="4025984" h="4352416">
                <a:moveTo>
                  <a:pt x="4025984" y="0"/>
                </a:moveTo>
                <a:lnTo>
                  <a:pt x="0" y="0"/>
                </a:lnTo>
                <a:lnTo>
                  <a:pt x="0" y="4352415"/>
                </a:lnTo>
                <a:lnTo>
                  <a:pt x="4025984" y="4352415"/>
                </a:lnTo>
                <a:lnTo>
                  <a:pt x="402598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grpSp>
        <p:nvGrpSpPr>
          <p:cNvPr id="8" name="Group 8"/>
          <p:cNvGrpSpPr/>
          <p:nvPr>
            <p:custDataLst>
              <p:tags r:id="rId5"/>
            </p:custDataLst>
          </p:nvPr>
        </p:nvGrpSpPr>
        <p:grpSpPr>
          <a:xfrm>
            <a:off x="555759" y="1880263"/>
            <a:ext cx="8188032" cy="728537"/>
            <a:chOff x="0" y="0"/>
            <a:chExt cx="2888869" cy="2570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88869" cy="257039"/>
            </a:xfrm>
            <a:custGeom>
              <a:avLst/>
              <a:gdLst/>
              <a:ahLst/>
              <a:cxnLst/>
              <a:rect l="l" t="t" r="r" b="b"/>
              <a:pathLst>
                <a:path w="2888869" h="257039">
                  <a:moveTo>
                    <a:pt x="11346" y="0"/>
                  </a:moveTo>
                  <a:lnTo>
                    <a:pt x="2877522" y="0"/>
                  </a:lnTo>
                  <a:cubicBezTo>
                    <a:pt x="2883789" y="0"/>
                    <a:pt x="2888869" y="5080"/>
                    <a:pt x="2888869" y="11346"/>
                  </a:cubicBezTo>
                  <a:lnTo>
                    <a:pt x="2888869" y="245693"/>
                  </a:lnTo>
                  <a:cubicBezTo>
                    <a:pt x="2888869" y="251959"/>
                    <a:pt x="2883789" y="257039"/>
                    <a:pt x="2877522" y="257039"/>
                  </a:cubicBezTo>
                  <a:lnTo>
                    <a:pt x="11346" y="257039"/>
                  </a:lnTo>
                  <a:cubicBezTo>
                    <a:pt x="5080" y="257039"/>
                    <a:pt x="0" y="251959"/>
                    <a:pt x="0" y="245693"/>
                  </a:cubicBezTo>
                  <a:lnTo>
                    <a:pt x="0" y="11346"/>
                  </a:lnTo>
                  <a:cubicBezTo>
                    <a:pt x="0" y="5080"/>
                    <a:pt x="5080" y="0"/>
                    <a:pt x="11346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888869" cy="31418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732162" y="1977795"/>
            <a:ext cx="809983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 dirty="0">
                <a:solidFill>
                  <a:srgbClr val="FCFBFA"/>
                </a:solidFill>
                <a:latin typeface="Arial Bold"/>
              </a:rPr>
              <a:t>COMITÉS PROVINCIAUX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rot="1478915">
            <a:off x="8232886" y="1613910"/>
            <a:ext cx="1332499" cy="1102340"/>
          </a:xfrm>
          <a:custGeom>
            <a:avLst/>
            <a:gdLst/>
            <a:ahLst/>
            <a:cxnLst/>
            <a:rect l="l" t="t" r="r" b="b"/>
            <a:pathLst>
              <a:path w="1776665" h="1469786">
                <a:moveTo>
                  <a:pt x="0" y="0"/>
                </a:moveTo>
                <a:lnTo>
                  <a:pt x="1776664" y="0"/>
                </a:lnTo>
                <a:lnTo>
                  <a:pt x="1776664" y="1469786"/>
                </a:lnTo>
                <a:lnTo>
                  <a:pt x="0" y="1469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9502234" y="4288054"/>
            <a:ext cx="3949418" cy="4325675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4" y="1563411"/>
            <a:ext cx="4019314" cy="4814354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2485474" y="2716539"/>
            <a:ext cx="8745053" cy="4842573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6310448" y="1795521"/>
            <a:ext cx="1095106" cy="1265647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2939615" y="4101207"/>
            <a:ext cx="7836770" cy="1929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0"/>
              </a:lnSpc>
            </a:pPr>
            <a:r>
              <a:rPr lang="en-US" sz="7660">
                <a:solidFill>
                  <a:srgbClr val="FFFFFF"/>
                </a:solidFill>
                <a:latin typeface="Arial Bold"/>
              </a:rPr>
              <a:t>LE PROJET RASSEMBLEUR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423023" y="1951322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1518135" y="3004786"/>
            <a:ext cx="526362" cy="82962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402640" y="709041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1783026" y="6671141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2424364" y="773372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1570479" y="2367133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1248641" y="182079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0544730" y="188786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1610150" y="6395899"/>
            <a:ext cx="376268" cy="593051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1159650" y="7701097"/>
            <a:ext cx="332402" cy="523912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1611081" y="692396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555759" y="2829589"/>
            <a:ext cx="9694153" cy="535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8BC34A"/>
                </a:solidFill>
                <a:latin typeface="Arial Bold"/>
              </a:rPr>
              <a:t>UNE NOUVEAUTÉ CETTE ANNÉE</a:t>
            </a:r>
          </a:p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003B77"/>
                </a:solidFill>
                <a:latin typeface="Arial Bold"/>
              </a:rPr>
              <a:t>Comité</a:t>
            </a:r>
            <a:r>
              <a:rPr lang="en-US" sz="2999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 Bold"/>
              </a:rPr>
              <a:t>financement</a:t>
            </a:r>
            <a:r>
              <a:rPr lang="en-US" sz="2999" dirty="0">
                <a:solidFill>
                  <a:srgbClr val="003B77"/>
                </a:solidFill>
                <a:latin typeface="Arial Bold"/>
              </a:rPr>
              <a:t> :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Un tout nouveau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comité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dédié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à la recherche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financement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pour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l’Afeas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,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visant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ainsi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à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garantir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la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pérennité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l’association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et la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continuité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ses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actions.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C’est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une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opportunité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inestimable pour les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membres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qui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désirent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contribuer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à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cet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 effort </a:t>
            </a:r>
            <a:r>
              <a:rPr lang="en-US" sz="2999" dirty="0" err="1">
                <a:solidFill>
                  <a:srgbClr val="003B77"/>
                </a:solidFill>
                <a:latin typeface="Arial"/>
              </a:rPr>
              <a:t>essentiel</a:t>
            </a:r>
            <a:r>
              <a:rPr lang="en-US" sz="2999" dirty="0">
                <a:solidFill>
                  <a:srgbClr val="003B77"/>
                </a:solidFill>
                <a:latin typeface="Arial"/>
              </a:rPr>
              <a:t>!</a:t>
            </a:r>
          </a:p>
          <a:p>
            <a:pPr>
              <a:lnSpc>
                <a:spcPts val="4199"/>
              </a:lnSpc>
            </a:pPr>
            <a:endParaRPr lang="en-US" sz="2999" dirty="0">
              <a:solidFill>
                <a:srgbClr val="003B77"/>
              </a:solidFill>
              <a:latin typeface="Arial"/>
            </a:endParaRP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DC5728"/>
                </a:solidFill>
                <a:latin typeface="Arial Bold"/>
              </a:rPr>
              <a:t>Pour signaler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votre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intérêt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ou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pour plus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d’information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, nous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vous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invitons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à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envoyer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un </a:t>
            </a:r>
            <a:r>
              <a:rPr lang="en-US" sz="2999" dirty="0" err="1">
                <a:solidFill>
                  <a:srgbClr val="DC5728"/>
                </a:solidFill>
                <a:latin typeface="Arial Bold"/>
              </a:rPr>
              <a:t>courriel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 à </a:t>
            </a:r>
            <a:r>
              <a:rPr lang="en-US" sz="2999" u="sng" dirty="0">
                <a:solidFill>
                  <a:srgbClr val="DC5728"/>
                </a:solidFill>
                <a:latin typeface="Arial Bold"/>
              </a:rPr>
              <a:t>direction@afeas.qc.ca</a:t>
            </a:r>
            <a:r>
              <a:rPr lang="en-US" sz="2999" dirty="0">
                <a:solidFill>
                  <a:srgbClr val="DC5728"/>
                </a:solidFill>
                <a:latin typeface="Arial Bold"/>
              </a:rPr>
              <a:t>!</a:t>
            </a:r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 flipH="1">
            <a:off x="10106292" y="5020339"/>
            <a:ext cx="3134593" cy="3388749"/>
          </a:xfrm>
          <a:custGeom>
            <a:avLst/>
            <a:gdLst/>
            <a:ahLst/>
            <a:cxnLst/>
            <a:rect l="l" t="t" r="r" b="b"/>
            <a:pathLst>
              <a:path w="4179457" h="4518332">
                <a:moveTo>
                  <a:pt x="4179457" y="0"/>
                </a:moveTo>
                <a:lnTo>
                  <a:pt x="0" y="0"/>
                </a:lnTo>
                <a:lnTo>
                  <a:pt x="0" y="4518332"/>
                </a:lnTo>
                <a:lnTo>
                  <a:pt x="4179457" y="4518332"/>
                </a:lnTo>
                <a:lnTo>
                  <a:pt x="417945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grpSp>
        <p:nvGrpSpPr>
          <p:cNvPr id="8" name="Group 8"/>
          <p:cNvGrpSpPr/>
          <p:nvPr>
            <p:custDataLst>
              <p:tags r:id="rId5"/>
            </p:custDataLst>
          </p:nvPr>
        </p:nvGrpSpPr>
        <p:grpSpPr>
          <a:xfrm>
            <a:off x="555759" y="1880263"/>
            <a:ext cx="8188032" cy="728537"/>
            <a:chOff x="0" y="0"/>
            <a:chExt cx="2888869" cy="2570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88869" cy="257039"/>
            </a:xfrm>
            <a:custGeom>
              <a:avLst/>
              <a:gdLst/>
              <a:ahLst/>
              <a:cxnLst/>
              <a:rect l="l" t="t" r="r" b="b"/>
              <a:pathLst>
                <a:path w="2888869" h="257039">
                  <a:moveTo>
                    <a:pt x="11346" y="0"/>
                  </a:moveTo>
                  <a:lnTo>
                    <a:pt x="2877522" y="0"/>
                  </a:lnTo>
                  <a:cubicBezTo>
                    <a:pt x="2883789" y="0"/>
                    <a:pt x="2888869" y="5080"/>
                    <a:pt x="2888869" y="11346"/>
                  </a:cubicBezTo>
                  <a:lnTo>
                    <a:pt x="2888869" y="245693"/>
                  </a:lnTo>
                  <a:cubicBezTo>
                    <a:pt x="2888869" y="251959"/>
                    <a:pt x="2883789" y="257039"/>
                    <a:pt x="2877522" y="257039"/>
                  </a:cubicBezTo>
                  <a:lnTo>
                    <a:pt x="11346" y="257039"/>
                  </a:lnTo>
                  <a:cubicBezTo>
                    <a:pt x="5080" y="257039"/>
                    <a:pt x="0" y="251959"/>
                    <a:pt x="0" y="245693"/>
                  </a:cubicBezTo>
                  <a:lnTo>
                    <a:pt x="0" y="11346"/>
                  </a:lnTo>
                  <a:cubicBezTo>
                    <a:pt x="0" y="5080"/>
                    <a:pt x="5080" y="0"/>
                    <a:pt x="11346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888869" cy="31418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732162" y="1977795"/>
            <a:ext cx="809983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 dirty="0">
                <a:solidFill>
                  <a:srgbClr val="FCFBFA"/>
                </a:solidFill>
                <a:latin typeface="Arial Bold"/>
              </a:rPr>
              <a:t>COMITÉS PROVINCIAUX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 rot="1478915">
            <a:off x="8232886" y="1613910"/>
            <a:ext cx="1332499" cy="1102340"/>
          </a:xfrm>
          <a:custGeom>
            <a:avLst/>
            <a:gdLst/>
            <a:ahLst/>
            <a:cxnLst/>
            <a:rect l="l" t="t" r="r" b="b"/>
            <a:pathLst>
              <a:path w="1776665" h="1469786">
                <a:moveTo>
                  <a:pt x="0" y="0"/>
                </a:moveTo>
                <a:lnTo>
                  <a:pt x="1776664" y="0"/>
                </a:lnTo>
                <a:lnTo>
                  <a:pt x="1776664" y="1469786"/>
                </a:lnTo>
                <a:lnTo>
                  <a:pt x="0" y="1469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9502234" y="4288054"/>
            <a:ext cx="3949418" cy="4325675"/>
            <a:chOff x="0" y="0"/>
            <a:chExt cx="4484226" cy="4911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4226" cy="4911434"/>
            </a:xfrm>
            <a:custGeom>
              <a:avLst/>
              <a:gdLst/>
              <a:ahLst/>
              <a:cxnLst/>
              <a:rect l="l" t="t" r="r" b="b"/>
              <a:pathLst>
                <a:path w="4484226" h="4911434">
                  <a:moveTo>
                    <a:pt x="4320396" y="0"/>
                  </a:moveTo>
                  <a:lnTo>
                    <a:pt x="0" y="0"/>
                  </a:lnTo>
                  <a:lnTo>
                    <a:pt x="0" y="4911434"/>
                  </a:lnTo>
                  <a:lnTo>
                    <a:pt x="76200" y="4911434"/>
                  </a:lnTo>
                  <a:lnTo>
                    <a:pt x="76200" y="76200"/>
                  </a:lnTo>
                  <a:lnTo>
                    <a:pt x="4484226" y="76200"/>
                  </a:lnTo>
                  <a:lnTo>
                    <a:pt x="448422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256104" y="1563411"/>
            <a:ext cx="4019314" cy="4814354"/>
            <a:chOff x="0" y="0"/>
            <a:chExt cx="4563586" cy="54662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3587" cy="5466286"/>
            </a:xfrm>
            <a:custGeom>
              <a:avLst/>
              <a:gdLst/>
              <a:ahLst/>
              <a:cxnLst/>
              <a:rect l="l" t="t" r="r" b="b"/>
              <a:pathLst>
                <a:path w="4563587" h="5466286">
                  <a:moveTo>
                    <a:pt x="439975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4563587" y="76200"/>
                  </a:lnTo>
                  <a:lnTo>
                    <a:pt x="4563587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2485474" y="2716539"/>
            <a:ext cx="8745053" cy="4842573"/>
          </a:xfrm>
          <a:custGeom>
            <a:avLst/>
            <a:gdLst/>
            <a:ahLst/>
            <a:cxnLst/>
            <a:rect l="l" t="t" r="r" b="b"/>
            <a:pathLst>
              <a:path w="11660071" h="6456764">
                <a:moveTo>
                  <a:pt x="0" y="0"/>
                </a:moveTo>
                <a:lnTo>
                  <a:pt x="11660072" y="0"/>
                </a:lnTo>
                <a:lnTo>
                  <a:pt x="11660072" y="6456765"/>
                </a:lnTo>
                <a:lnTo>
                  <a:pt x="0" y="6456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6310448" y="1795521"/>
            <a:ext cx="1095106" cy="1265647"/>
          </a:xfrm>
          <a:custGeom>
            <a:avLst/>
            <a:gdLst/>
            <a:ahLst/>
            <a:cxnLst/>
            <a:rect l="l" t="t" r="r" b="b"/>
            <a:pathLst>
              <a:path w="1460141" h="1687529">
                <a:moveTo>
                  <a:pt x="0" y="0"/>
                </a:moveTo>
                <a:lnTo>
                  <a:pt x="1460140" y="0"/>
                </a:lnTo>
                <a:lnTo>
                  <a:pt x="1460140" y="1687529"/>
                </a:lnTo>
                <a:lnTo>
                  <a:pt x="0" y="16875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69566" b="-59480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2939615" y="4101207"/>
            <a:ext cx="7836770" cy="1929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0"/>
              </a:lnSpc>
            </a:pPr>
            <a:r>
              <a:rPr lang="en-US" sz="7660" dirty="0">
                <a:solidFill>
                  <a:srgbClr val="FFFFFF"/>
                </a:solidFill>
                <a:latin typeface="Arial Bold"/>
              </a:rPr>
              <a:t>LE GUIDE D’ANIMATION</a:t>
            </a:r>
          </a:p>
        </p:txBody>
      </p: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 rot="-4337000">
            <a:off x="1423023" y="1951322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 rot="-6267646">
            <a:off x="1518135" y="3004786"/>
            <a:ext cx="526362" cy="829620"/>
          </a:xfrm>
          <a:custGeom>
            <a:avLst/>
            <a:gdLst/>
            <a:ahLst/>
            <a:cxnLst/>
            <a:rect l="l" t="t" r="r" b="b"/>
            <a:pathLst>
              <a:path w="701816" h="1106160">
                <a:moveTo>
                  <a:pt x="0" y="0"/>
                </a:moveTo>
                <a:lnTo>
                  <a:pt x="701816" y="0"/>
                </a:lnTo>
                <a:lnTo>
                  <a:pt x="701816" y="1106160"/>
                </a:lnTo>
                <a:lnTo>
                  <a:pt x="0" y="11061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 rot="-6351520">
            <a:off x="1402640" y="709041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9"/>
            </p:custDataLst>
          </p:nvPr>
        </p:nvSpPr>
        <p:spPr>
          <a:xfrm rot="-4205344">
            <a:off x="1783026" y="6671141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10"/>
            </p:custDataLst>
          </p:nvPr>
        </p:nvSpPr>
        <p:spPr>
          <a:xfrm rot="9827677">
            <a:off x="2424364" y="773372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6531585">
            <a:off x="11570479" y="2367133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90"/>
                </a:lnTo>
                <a:lnTo>
                  <a:pt x="0" y="15915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5" name="Freeform 15"/>
          <p:cNvSpPr/>
          <p:nvPr>
            <p:custDataLst>
              <p:tags r:id="rId12"/>
            </p:custDataLst>
          </p:nvPr>
        </p:nvSpPr>
        <p:spPr>
          <a:xfrm rot="1110783">
            <a:off x="11248641" y="182079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8" y="0"/>
                </a:lnTo>
                <a:lnTo>
                  <a:pt x="572468" y="902292"/>
                </a:lnTo>
                <a:lnTo>
                  <a:pt x="0" y="9022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6" name="Freeform 16"/>
          <p:cNvSpPr/>
          <p:nvPr>
            <p:custDataLst>
              <p:tags r:id="rId13"/>
            </p:custDataLst>
          </p:nvPr>
        </p:nvSpPr>
        <p:spPr>
          <a:xfrm rot="-4136121">
            <a:off x="10544730" y="1887866"/>
            <a:ext cx="429352" cy="676718"/>
          </a:xfrm>
          <a:custGeom>
            <a:avLst/>
            <a:gdLst/>
            <a:ahLst/>
            <a:cxnLst/>
            <a:rect l="l" t="t" r="r" b="b"/>
            <a:pathLst>
              <a:path w="572469" h="902291">
                <a:moveTo>
                  <a:pt x="0" y="0"/>
                </a:moveTo>
                <a:lnTo>
                  <a:pt x="572469" y="0"/>
                </a:lnTo>
                <a:lnTo>
                  <a:pt x="572469" y="902291"/>
                </a:lnTo>
                <a:lnTo>
                  <a:pt x="0" y="9022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7" name="Freeform 17"/>
          <p:cNvSpPr/>
          <p:nvPr>
            <p:custDataLst>
              <p:tags r:id="rId14"/>
            </p:custDataLst>
          </p:nvPr>
        </p:nvSpPr>
        <p:spPr>
          <a:xfrm rot="4883593">
            <a:off x="11610150" y="6395899"/>
            <a:ext cx="376268" cy="593051"/>
          </a:xfrm>
          <a:custGeom>
            <a:avLst/>
            <a:gdLst/>
            <a:ahLst/>
            <a:cxnLst/>
            <a:rect l="l" t="t" r="r" b="b"/>
            <a:pathLst>
              <a:path w="501690" h="790734">
                <a:moveTo>
                  <a:pt x="0" y="0"/>
                </a:moveTo>
                <a:lnTo>
                  <a:pt x="501690" y="0"/>
                </a:lnTo>
                <a:lnTo>
                  <a:pt x="501690" y="790734"/>
                </a:lnTo>
                <a:lnTo>
                  <a:pt x="0" y="7907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8" name="Freeform 18"/>
          <p:cNvSpPr/>
          <p:nvPr>
            <p:custDataLst>
              <p:tags r:id="rId15"/>
            </p:custDataLst>
          </p:nvPr>
        </p:nvSpPr>
        <p:spPr>
          <a:xfrm rot="10702851">
            <a:off x="11159650" y="7701097"/>
            <a:ext cx="332402" cy="523912"/>
          </a:xfrm>
          <a:custGeom>
            <a:avLst/>
            <a:gdLst/>
            <a:ahLst/>
            <a:cxnLst/>
            <a:rect l="l" t="t" r="r" b="b"/>
            <a:pathLst>
              <a:path w="443203" h="698549">
                <a:moveTo>
                  <a:pt x="0" y="0"/>
                </a:moveTo>
                <a:lnTo>
                  <a:pt x="443203" y="0"/>
                </a:lnTo>
                <a:lnTo>
                  <a:pt x="443203" y="698549"/>
                </a:lnTo>
                <a:lnTo>
                  <a:pt x="0" y="698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9" name="Freeform 19"/>
          <p:cNvSpPr/>
          <p:nvPr>
            <p:custDataLst>
              <p:tags r:id="rId16"/>
            </p:custDataLst>
          </p:nvPr>
        </p:nvSpPr>
        <p:spPr>
          <a:xfrm rot="6531585">
            <a:off x="11611081" y="6923961"/>
            <a:ext cx="757352" cy="1193693"/>
          </a:xfrm>
          <a:custGeom>
            <a:avLst/>
            <a:gdLst/>
            <a:ahLst/>
            <a:cxnLst/>
            <a:rect l="l" t="t" r="r" b="b"/>
            <a:pathLst>
              <a:path w="1009802" h="1591590">
                <a:moveTo>
                  <a:pt x="0" y="0"/>
                </a:moveTo>
                <a:lnTo>
                  <a:pt x="1009802" y="0"/>
                </a:lnTo>
                <a:lnTo>
                  <a:pt x="1009802" y="1591589"/>
                </a:lnTo>
                <a:lnTo>
                  <a:pt x="0" y="1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4292" r="-978859" b="-447971"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55760" y="1890251"/>
            <a:ext cx="9150329" cy="799125"/>
            <a:chOff x="0" y="0"/>
            <a:chExt cx="3228382" cy="2819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8382" cy="281944"/>
            </a:xfrm>
            <a:custGeom>
              <a:avLst/>
              <a:gdLst/>
              <a:ahLst/>
              <a:cxnLst/>
              <a:rect l="l" t="t" r="r" b="b"/>
              <a:pathLst>
                <a:path w="3228382" h="281944">
                  <a:moveTo>
                    <a:pt x="10153" y="0"/>
                  </a:moveTo>
                  <a:lnTo>
                    <a:pt x="3218229" y="0"/>
                  </a:lnTo>
                  <a:cubicBezTo>
                    <a:pt x="3223837" y="0"/>
                    <a:pt x="3228382" y="4546"/>
                    <a:pt x="3228382" y="10153"/>
                  </a:cubicBezTo>
                  <a:lnTo>
                    <a:pt x="3228382" y="271791"/>
                  </a:lnTo>
                  <a:cubicBezTo>
                    <a:pt x="3228382" y="277399"/>
                    <a:pt x="3223837" y="281944"/>
                    <a:pt x="3218229" y="281944"/>
                  </a:cubicBezTo>
                  <a:lnTo>
                    <a:pt x="10153" y="281944"/>
                  </a:lnTo>
                  <a:cubicBezTo>
                    <a:pt x="4546" y="281944"/>
                    <a:pt x="0" y="277399"/>
                    <a:pt x="0" y="271791"/>
                  </a:cubicBezTo>
                  <a:lnTo>
                    <a:pt x="0" y="10153"/>
                  </a:lnTo>
                  <a:cubicBezTo>
                    <a:pt x="0" y="4546"/>
                    <a:pt x="4546" y="0"/>
                    <a:pt x="10153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228382" cy="339094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771526" y="1993107"/>
            <a:ext cx="809983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 dirty="0">
                <a:solidFill>
                  <a:srgbClr val="FCFBFA"/>
                </a:solidFill>
                <a:latin typeface="Arial Bold"/>
              </a:rPr>
              <a:t>LE GUIDE D’ANIMATION 2024-2026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555759" y="3070401"/>
            <a:ext cx="12702176" cy="603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8BC34A"/>
                </a:solidFill>
                <a:latin typeface="Arial Bold"/>
              </a:rPr>
              <a:t>Un nouveau guide </a:t>
            </a:r>
            <a:r>
              <a:rPr lang="en-US" sz="3038" dirty="0" err="1">
                <a:solidFill>
                  <a:srgbClr val="8BC34A"/>
                </a:solidFill>
                <a:latin typeface="Arial Bold"/>
              </a:rPr>
              <a:t>d’animation</a:t>
            </a:r>
            <a:r>
              <a:rPr lang="en-US" sz="3038" dirty="0">
                <a:solidFill>
                  <a:srgbClr val="8BC34A"/>
                </a:solidFill>
                <a:latin typeface="Arial Bold"/>
              </a:rPr>
              <a:t> pour les deux </a:t>
            </a:r>
            <a:r>
              <a:rPr lang="en-US" sz="3038" dirty="0" err="1">
                <a:solidFill>
                  <a:srgbClr val="8BC34A"/>
                </a:solidFill>
                <a:latin typeface="Arial Bold"/>
              </a:rPr>
              <a:t>prochaines</a:t>
            </a:r>
            <a:r>
              <a:rPr lang="en-US" sz="3038" dirty="0">
                <a:solidFill>
                  <a:srgbClr val="8BC34A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8BC34A"/>
                </a:solidFill>
                <a:latin typeface="Arial Bold"/>
              </a:rPr>
              <a:t>années</a:t>
            </a:r>
            <a:r>
              <a:rPr lang="en-US" sz="3038" dirty="0">
                <a:solidFill>
                  <a:srgbClr val="8BC34A"/>
                </a:solidFill>
                <a:latin typeface="Arial Bold"/>
              </a:rPr>
              <a:t>!</a:t>
            </a:r>
          </a:p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023778"/>
                </a:solidFill>
                <a:latin typeface="Arial"/>
              </a:rPr>
              <a:t>Le Guide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d’animation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Afeas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est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un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outil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indispensable pour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l’organisation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d’activités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femmes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d’ici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inspirantes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et à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l’image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de la mission de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l’Afeas</a:t>
            </a:r>
            <a:endParaRPr lang="en-US" sz="3038" dirty="0">
              <a:solidFill>
                <a:srgbClr val="023778"/>
              </a:solidFill>
              <a:latin typeface="Arial"/>
            </a:endParaRPr>
          </a:p>
          <a:p>
            <a:pPr>
              <a:lnSpc>
                <a:spcPts val="4253"/>
              </a:lnSpc>
            </a:pPr>
            <a:endParaRPr lang="en-US" sz="3038" dirty="0">
              <a:solidFill>
                <a:srgbClr val="023778"/>
              </a:solidFill>
              <a:latin typeface="Arial"/>
            </a:endParaRPr>
          </a:p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023778"/>
                </a:solidFill>
                <a:latin typeface="Arial"/>
              </a:rPr>
              <a:t>Bien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rempli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d’idées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inspirées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par les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nombreuses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thématiques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explorées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dans le guide, il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n’attend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 que </a:t>
            </a:r>
            <a:r>
              <a:rPr lang="en-US" sz="3038" dirty="0" err="1">
                <a:solidFill>
                  <a:srgbClr val="023778"/>
                </a:solidFill>
                <a:latin typeface="Arial"/>
              </a:rPr>
              <a:t>vous</a:t>
            </a:r>
            <a:r>
              <a:rPr lang="en-US" sz="3038" dirty="0">
                <a:solidFill>
                  <a:srgbClr val="023778"/>
                </a:solidFill>
                <a:latin typeface="Arial"/>
              </a:rPr>
              <a:t>!</a:t>
            </a:r>
          </a:p>
          <a:p>
            <a:pPr>
              <a:lnSpc>
                <a:spcPts val="4253"/>
              </a:lnSpc>
            </a:pPr>
            <a:endParaRPr lang="en-US" sz="3038" dirty="0">
              <a:solidFill>
                <a:srgbClr val="023778"/>
              </a:solidFill>
              <a:latin typeface="Arial"/>
            </a:endParaRPr>
          </a:p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DC5728"/>
                </a:solidFill>
                <a:latin typeface="Arial Bold"/>
              </a:rPr>
              <a:t>Comment se procurer le nouveau guide?</a:t>
            </a:r>
          </a:p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003B77"/>
                </a:solidFill>
                <a:latin typeface="Arial"/>
              </a:rPr>
              <a:t>En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faisant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une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demande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auprès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votre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Afeas </a:t>
            </a:r>
            <a:r>
              <a:rPr lang="en-US" sz="3038" dirty="0" err="1">
                <a:solidFill>
                  <a:srgbClr val="003B77"/>
                </a:solidFill>
                <a:latin typeface="Arial"/>
              </a:rPr>
              <a:t>régionale</a:t>
            </a:r>
            <a:r>
              <a:rPr lang="en-US" sz="3038" dirty="0">
                <a:solidFill>
                  <a:srgbClr val="003B77"/>
                </a:solidFill>
                <a:latin typeface="Arial"/>
              </a:rPr>
              <a:t> </a:t>
            </a:r>
          </a:p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003B77"/>
                </a:solidFill>
                <a:latin typeface="Arial Bold"/>
              </a:rPr>
              <a:t>à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partir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d’août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2024.</a:t>
            </a:r>
          </a:p>
          <a:p>
            <a:pPr>
              <a:lnSpc>
                <a:spcPts val="4253"/>
              </a:lnSpc>
            </a:pPr>
            <a:endParaRPr lang="en-US" sz="3038" dirty="0">
              <a:solidFill>
                <a:srgbClr val="003B77"/>
              </a:solidFill>
              <a:latin typeface="Arial Bold"/>
            </a:endParaRPr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 rot="1746811">
            <a:off x="11340447" y="6497971"/>
            <a:ext cx="1583512" cy="1748858"/>
          </a:xfrm>
          <a:custGeom>
            <a:avLst/>
            <a:gdLst/>
            <a:ahLst/>
            <a:cxnLst/>
            <a:rect l="l" t="t" r="r" b="b"/>
            <a:pathLst>
              <a:path w="2111349" h="2331811">
                <a:moveTo>
                  <a:pt x="0" y="0"/>
                </a:moveTo>
                <a:lnTo>
                  <a:pt x="2111349" y="0"/>
                </a:lnTo>
                <a:lnTo>
                  <a:pt x="2111349" y="2331812"/>
                </a:lnTo>
                <a:lnTo>
                  <a:pt x="0" y="23318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55760" y="1890251"/>
            <a:ext cx="9150329" cy="799125"/>
            <a:chOff x="0" y="0"/>
            <a:chExt cx="3228382" cy="2819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8382" cy="281944"/>
            </a:xfrm>
            <a:custGeom>
              <a:avLst/>
              <a:gdLst/>
              <a:ahLst/>
              <a:cxnLst/>
              <a:rect l="l" t="t" r="r" b="b"/>
              <a:pathLst>
                <a:path w="3228382" h="281944">
                  <a:moveTo>
                    <a:pt x="10153" y="0"/>
                  </a:moveTo>
                  <a:lnTo>
                    <a:pt x="3218229" y="0"/>
                  </a:lnTo>
                  <a:cubicBezTo>
                    <a:pt x="3223837" y="0"/>
                    <a:pt x="3228382" y="4546"/>
                    <a:pt x="3228382" y="10153"/>
                  </a:cubicBezTo>
                  <a:lnTo>
                    <a:pt x="3228382" y="271791"/>
                  </a:lnTo>
                  <a:cubicBezTo>
                    <a:pt x="3228382" y="277399"/>
                    <a:pt x="3223837" y="281944"/>
                    <a:pt x="3218229" y="281944"/>
                  </a:cubicBezTo>
                  <a:lnTo>
                    <a:pt x="10153" y="281944"/>
                  </a:lnTo>
                  <a:cubicBezTo>
                    <a:pt x="4546" y="281944"/>
                    <a:pt x="0" y="277399"/>
                    <a:pt x="0" y="271791"/>
                  </a:cubicBezTo>
                  <a:lnTo>
                    <a:pt x="0" y="10153"/>
                  </a:lnTo>
                  <a:cubicBezTo>
                    <a:pt x="0" y="4546"/>
                    <a:pt x="4546" y="0"/>
                    <a:pt x="10153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228382" cy="339094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771526" y="1993107"/>
            <a:ext cx="809983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 dirty="0">
                <a:solidFill>
                  <a:srgbClr val="FCFBFA"/>
                </a:solidFill>
                <a:latin typeface="Arial Bold"/>
              </a:rPr>
              <a:t>LE GUIDE D’ANIMATION 2024-2026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11175394" y="1940292"/>
            <a:ext cx="1651217" cy="1506735"/>
          </a:xfrm>
          <a:custGeom>
            <a:avLst/>
            <a:gdLst/>
            <a:ahLst/>
            <a:cxnLst/>
            <a:rect l="l" t="t" r="r" b="b"/>
            <a:pathLst>
              <a:path w="2201622" h="2008980">
                <a:moveTo>
                  <a:pt x="0" y="0"/>
                </a:moveTo>
                <a:lnTo>
                  <a:pt x="2201622" y="0"/>
                </a:lnTo>
                <a:lnTo>
                  <a:pt x="2201622" y="2008980"/>
                </a:lnTo>
                <a:lnTo>
                  <a:pt x="0" y="2008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555759" y="3332727"/>
            <a:ext cx="8745542" cy="538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003B77"/>
                </a:solidFill>
                <a:latin typeface="Arial Bold"/>
              </a:rPr>
              <a:t>Les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chapitres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 à </a:t>
            </a:r>
            <a:r>
              <a:rPr lang="en-US" sz="3038" dirty="0" err="1">
                <a:solidFill>
                  <a:srgbClr val="003B77"/>
                </a:solidFill>
                <a:latin typeface="Arial Bold"/>
              </a:rPr>
              <a:t>découvrir</a:t>
            </a:r>
            <a:r>
              <a:rPr lang="en-US" sz="3038" dirty="0">
                <a:solidFill>
                  <a:srgbClr val="003B77"/>
                </a:solidFill>
                <a:latin typeface="Arial Bold"/>
              </a:rPr>
              <a:t>,</a:t>
            </a:r>
          </a:p>
          <a:p>
            <a:pPr marL="582932" lvl="1" indent="-291466">
              <a:lnSpc>
                <a:spcPts val="3780"/>
              </a:lnSpc>
              <a:buAutoNum type="arabicPeriod"/>
            </a:pPr>
            <a:r>
              <a:rPr lang="en-US" sz="2700" dirty="0" err="1">
                <a:solidFill>
                  <a:srgbClr val="003B77"/>
                </a:solidFill>
                <a:latin typeface="Arial"/>
              </a:rPr>
              <a:t>Où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en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est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le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féminisme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?</a:t>
            </a:r>
          </a:p>
          <a:p>
            <a:pPr marL="582932" lvl="1" indent="-291466">
              <a:lnSpc>
                <a:spcPts val="3780"/>
              </a:lnSpc>
              <a:buAutoNum type="arabicPeriod"/>
            </a:pPr>
            <a:r>
              <a:rPr lang="en-US" sz="2700" dirty="0">
                <a:solidFill>
                  <a:srgbClr val="003B77"/>
                </a:solidFill>
                <a:latin typeface="Arial"/>
              </a:rPr>
              <a:t>Les relations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intergénérationnelles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, comment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bâtir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des liens entre les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générations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?</a:t>
            </a:r>
          </a:p>
          <a:p>
            <a:pPr marL="582932" lvl="1" indent="-291466">
              <a:lnSpc>
                <a:spcPts val="3780"/>
              </a:lnSpc>
              <a:buAutoNum type="arabicPeriod"/>
            </a:pPr>
            <a:r>
              <a:rPr lang="en-US" sz="2700" dirty="0" err="1">
                <a:solidFill>
                  <a:srgbClr val="003B77"/>
                </a:solidFill>
                <a:latin typeface="Arial"/>
              </a:rPr>
              <a:t>L’intelligence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artificielle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, quelle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est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la place de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féminisme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dans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l’évolution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de la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technologie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?</a:t>
            </a:r>
          </a:p>
          <a:p>
            <a:pPr marL="582932" lvl="1" indent="-291466">
              <a:lnSpc>
                <a:spcPts val="3780"/>
              </a:lnSpc>
              <a:buAutoNum type="arabicPeriod"/>
            </a:pPr>
            <a:r>
              <a:rPr lang="en-US" sz="2700" dirty="0">
                <a:solidFill>
                  <a:srgbClr val="003B77"/>
                </a:solidFill>
                <a:latin typeface="Arial"/>
              </a:rPr>
              <a:t>La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croisée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des oppressions, comment les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expériences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des femmes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varient-elles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selon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leurs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facteurs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identitaires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?</a:t>
            </a:r>
          </a:p>
          <a:p>
            <a:pPr marL="582932" lvl="1" indent="-291466">
              <a:lnSpc>
                <a:spcPts val="3780"/>
              </a:lnSpc>
              <a:buAutoNum type="arabicPeriod"/>
            </a:pPr>
            <a:r>
              <a:rPr lang="en-US" sz="2700" dirty="0" err="1">
                <a:solidFill>
                  <a:srgbClr val="003B77"/>
                </a:solidFill>
                <a:latin typeface="Arial"/>
              </a:rPr>
              <a:t>Démystifier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l’identité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des genres et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l’inclusivité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700" dirty="0" err="1">
                <a:solidFill>
                  <a:srgbClr val="003B77"/>
                </a:solidFill>
                <a:latin typeface="Arial"/>
              </a:rPr>
              <a:t>féministe</a:t>
            </a:r>
            <a:r>
              <a:rPr lang="en-US" sz="2700" dirty="0">
                <a:solidFill>
                  <a:srgbClr val="003B77"/>
                </a:solidFill>
                <a:latin typeface="Arial"/>
              </a:rPr>
              <a:t>.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9301301" y="3377581"/>
            <a:ext cx="3748185" cy="4852019"/>
          </a:xfrm>
          <a:custGeom>
            <a:avLst/>
            <a:gdLst/>
            <a:ahLst/>
            <a:cxnLst/>
            <a:rect l="l" t="t" r="r" b="b"/>
            <a:pathLst>
              <a:path w="4997580" h="6469359">
                <a:moveTo>
                  <a:pt x="0" y="0"/>
                </a:moveTo>
                <a:lnTo>
                  <a:pt x="4997580" y="0"/>
                </a:lnTo>
                <a:lnTo>
                  <a:pt x="4997580" y="6469359"/>
                </a:lnTo>
                <a:lnTo>
                  <a:pt x="0" y="64693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38100" cap="sq">
            <a:solidFill>
              <a:srgbClr val="003B77"/>
            </a:solidFill>
            <a:prstDash val="solid"/>
            <a:miter/>
          </a:ln>
        </p:spPr>
        <p:txBody>
          <a:bodyPr/>
          <a:lstStyle/>
          <a:p>
            <a:endParaRPr lang="fr-CA" sz="1350"/>
          </a:p>
        </p:txBody>
      </p: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555759" y="2804670"/>
            <a:ext cx="12487256" cy="52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689F38"/>
                </a:solidFill>
                <a:latin typeface="Arial Bold"/>
              </a:rPr>
              <a:t>LE THÈME :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Féminisme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d’aujourd’hui</a:t>
            </a:r>
            <a:r>
              <a:rPr lang="en-US" sz="3038" dirty="0">
                <a:solidFill>
                  <a:srgbClr val="DC5728"/>
                </a:solidFill>
                <a:latin typeface="Arial Bold"/>
              </a:rPr>
              <a:t> et de </a:t>
            </a:r>
            <a:r>
              <a:rPr lang="en-US" sz="3038" dirty="0" err="1">
                <a:solidFill>
                  <a:srgbClr val="DC5728"/>
                </a:solidFill>
                <a:latin typeface="Arial Bold"/>
              </a:rPr>
              <a:t>demain</a:t>
            </a:r>
            <a:endParaRPr lang="en-US" sz="3038" dirty="0">
              <a:solidFill>
                <a:srgbClr val="DC5728"/>
              </a:solidFill>
              <a:latin typeface="Arial Bol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55760" y="1890251"/>
            <a:ext cx="9150329" cy="799125"/>
            <a:chOff x="0" y="0"/>
            <a:chExt cx="3228382" cy="2819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8382" cy="281944"/>
            </a:xfrm>
            <a:custGeom>
              <a:avLst/>
              <a:gdLst/>
              <a:ahLst/>
              <a:cxnLst/>
              <a:rect l="l" t="t" r="r" b="b"/>
              <a:pathLst>
                <a:path w="3228382" h="281944">
                  <a:moveTo>
                    <a:pt x="10153" y="0"/>
                  </a:moveTo>
                  <a:lnTo>
                    <a:pt x="3218229" y="0"/>
                  </a:lnTo>
                  <a:cubicBezTo>
                    <a:pt x="3223837" y="0"/>
                    <a:pt x="3228382" y="4546"/>
                    <a:pt x="3228382" y="10153"/>
                  </a:cubicBezTo>
                  <a:lnTo>
                    <a:pt x="3228382" y="271791"/>
                  </a:lnTo>
                  <a:cubicBezTo>
                    <a:pt x="3228382" y="277399"/>
                    <a:pt x="3223837" y="281944"/>
                    <a:pt x="3218229" y="281944"/>
                  </a:cubicBezTo>
                  <a:lnTo>
                    <a:pt x="10153" y="281944"/>
                  </a:lnTo>
                  <a:cubicBezTo>
                    <a:pt x="4546" y="281944"/>
                    <a:pt x="0" y="277399"/>
                    <a:pt x="0" y="271791"/>
                  </a:cubicBezTo>
                  <a:lnTo>
                    <a:pt x="0" y="10153"/>
                  </a:lnTo>
                  <a:cubicBezTo>
                    <a:pt x="0" y="4546"/>
                    <a:pt x="4546" y="0"/>
                    <a:pt x="10153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228382" cy="339094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771526" y="1993107"/>
            <a:ext cx="809983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 dirty="0">
                <a:solidFill>
                  <a:srgbClr val="FCFBFA"/>
                </a:solidFill>
                <a:latin typeface="Arial Bold"/>
              </a:rPr>
              <a:t>LE GUIDE D’ANIMATION 2024-2026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 flipH="1">
            <a:off x="9146412" y="1677323"/>
            <a:ext cx="1037577" cy="946790"/>
          </a:xfrm>
          <a:custGeom>
            <a:avLst/>
            <a:gdLst/>
            <a:ahLst/>
            <a:cxnLst/>
            <a:rect l="l" t="t" r="r" b="b"/>
            <a:pathLst>
              <a:path w="1383436" h="1262386">
                <a:moveTo>
                  <a:pt x="1383436" y="0"/>
                </a:moveTo>
                <a:lnTo>
                  <a:pt x="0" y="0"/>
                </a:lnTo>
                <a:lnTo>
                  <a:pt x="0" y="1262386"/>
                </a:lnTo>
                <a:lnTo>
                  <a:pt x="1383436" y="1262386"/>
                </a:lnTo>
                <a:lnTo>
                  <a:pt x="1383436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9665201" y="2838924"/>
            <a:ext cx="3563779" cy="2304577"/>
          </a:xfrm>
          <a:custGeom>
            <a:avLst/>
            <a:gdLst/>
            <a:ahLst/>
            <a:cxnLst/>
            <a:rect l="l" t="t" r="r" b="b"/>
            <a:pathLst>
              <a:path w="4751705" h="3072769">
                <a:moveTo>
                  <a:pt x="0" y="0"/>
                </a:moveTo>
                <a:lnTo>
                  <a:pt x="4751705" y="0"/>
                </a:lnTo>
                <a:lnTo>
                  <a:pt x="4751705" y="3072769"/>
                </a:lnTo>
                <a:lnTo>
                  <a:pt x="0" y="30727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38100" cap="sq">
            <a:solidFill>
              <a:srgbClr val="003B77"/>
            </a:solidFill>
            <a:prstDash val="solid"/>
            <a:miter/>
          </a:ln>
        </p:spPr>
        <p:txBody>
          <a:bodyPr/>
          <a:lstStyle/>
          <a:p>
            <a:endParaRPr lang="fr-CA" sz="1350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8306755" y="4235694"/>
            <a:ext cx="3951950" cy="2557241"/>
          </a:xfrm>
          <a:custGeom>
            <a:avLst/>
            <a:gdLst/>
            <a:ahLst/>
            <a:cxnLst/>
            <a:rect l="l" t="t" r="r" b="b"/>
            <a:pathLst>
              <a:path w="5269266" h="3409654">
                <a:moveTo>
                  <a:pt x="0" y="0"/>
                </a:moveTo>
                <a:lnTo>
                  <a:pt x="5269265" y="0"/>
                </a:lnTo>
                <a:lnTo>
                  <a:pt x="5269265" y="3409654"/>
                </a:lnTo>
                <a:lnTo>
                  <a:pt x="0" y="3409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w="38100" cap="sq">
            <a:solidFill>
              <a:srgbClr val="003B77"/>
            </a:solidFill>
            <a:prstDash val="solid"/>
            <a:miter/>
          </a:ln>
        </p:spPr>
        <p:txBody>
          <a:bodyPr/>
          <a:lstStyle/>
          <a:p>
            <a:endParaRPr lang="fr-CA" sz="1350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9430916" y="5871169"/>
            <a:ext cx="3798063" cy="2456081"/>
          </a:xfrm>
          <a:custGeom>
            <a:avLst/>
            <a:gdLst/>
            <a:ahLst/>
            <a:cxnLst/>
            <a:rect l="l" t="t" r="r" b="b"/>
            <a:pathLst>
              <a:path w="5064084" h="3274774">
                <a:moveTo>
                  <a:pt x="0" y="0"/>
                </a:moveTo>
                <a:lnTo>
                  <a:pt x="5064084" y="0"/>
                </a:lnTo>
                <a:lnTo>
                  <a:pt x="5064084" y="3274775"/>
                </a:lnTo>
                <a:lnTo>
                  <a:pt x="0" y="32747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 w="38100" cap="sq">
            <a:solidFill>
              <a:srgbClr val="003B77"/>
            </a:solidFill>
            <a:prstDash val="solid"/>
            <a:miter/>
          </a:ln>
        </p:spPr>
        <p:txBody>
          <a:bodyPr/>
          <a:lstStyle/>
          <a:p>
            <a:endParaRPr lang="fr-CA" sz="1350"/>
          </a:p>
        </p:txBody>
      </p:sp>
      <p:sp>
        <p:nvSpPr>
          <p:cNvPr id="14" name="TextBox 14"/>
          <p:cNvSpPr txBox="1"/>
          <p:nvPr>
            <p:custDataLst>
              <p:tags r:id="rId9"/>
            </p:custDataLst>
          </p:nvPr>
        </p:nvSpPr>
        <p:spPr>
          <a:xfrm>
            <a:off x="614372" y="3119858"/>
            <a:ext cx="12487256" cy="52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 dirty="0">
                <a:solidFill>
                  <a:srgbClr val="689F38"/>
                </a:solidFill>
                <a:latin typeface="Arial Bold"/>
              </a:rPr>
              <a:t>ET BIEN PLUS ENCORE :</a:t>
            </a:r>
          </a:p>
        </p:txBody>
      </p:sp>
      <p:sp>
        <p:nvSpPr>
          <p:cNvPr id="15" name="TextBox 15"/>
          <p:cNvSpPr txBox="1"/>
          <p:nvPr>
            <p:custDataLst>
              <p:tags r:id="rId10"/>
            </p:custDataLst>
          </p:nvPr>
        </p:nvSpPr>
        <p:spPr>
          <a:xfrm>
            <a:off x="256104" y="3829009"/>
            <a:ext cx="7766102" cy="2023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6" lvl="1" indent="-307658">
              <a:lnSpc>
                <a:spcPts val="3990"/>
              </a:lnSpc>
              <a:buFont typeface="Arial"/>
              <a:buChar char="•"/>
            </a:pPr>
            <a:r>
              <a:rPr lang="en-US" sz="2850" dirty="0">
                <a:solidFill>
                  <a:srgbClr val="003B77"/>
                </a:solidFill>
                <a:latin typeface="Arial"/>
              </a:rPr>
              <a:t>De </a:t>
            </a:r>
            <a:r>
              <a:rPr lang="en-US" sz="2850" dirty="0" err="1">
                <a:solidFill>
                  <a:srgbClr val="003B77"/>
                </a:solidFill>
                <a:latin typeface="Arial"/>
              </a:rPr>
              <a:t>toutes</a:t>
            </a:r>
            <a:r>
              <a:rPr lang="en-US" sz="28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850" dirty="0" err="1">
                <a:solidFill>
                  <a:srgbClr val="003B77"/>
                </a:solidFill>
                <a:latin typeface="Arial"/>
              </a:rPr>
              <a:t>nouvelles</a:t>
            </a:r>
            <a:r>
              <a:rPr lang="en-US" sz="2850" dirty="0">
                <a:solidFill>
                  <a:srgbClr val="003B77"/>
                </a:solidFill>
                <a:latin typeface="Arial"/>
              </a:rPr>
              <a:t> </a:t>
            </a:r>
            <a:r>
              <a:rPr lang="en-US" sz="2850" dirty="0" err="1">
                <a:solidFill>
                  <a:srgbClr val="003B77"/>
                </a:solidFill>
                <a:latin typeface="Arial"/>
              </a:rPr>
              <a:t>thématiques</a:t>
            </a:r>
            <a:r>
              <a:rPr lang="en-US" sz="2850" dirty="0">
                <a:solidFill>
                  <a:srgbClr val="003B77"/>
                </a:solidFill>
                <a:latin typeface="Arial"/>
              </a:rPr>
              <a:t> pour les dates </a:t>
            </a:r>
            <a:r>
              <a:rPr lang="en-US" sz="2850" dirty="0" err="1">
                <a:solidFill>
                  <a:srgbClr val="003B77"/>
                </a:solidFill>
                <a:latin typeface="Arial"/>
              </a:rPr>
              <a:t>importantes</a:t>
            </a:r>
            <a:r>
              <a:rPr lang="en-US" sz="2850" dirty="0">
                <a:solidFill>
                  <a:srgbClr val="003B77"/>
                </a:solidFill>
                <a:latin typeface="Arial"/>
              </a:rPr>
              <a:t> de </a:t>
            </a:r>
            <a:r>
              <a:rPr lang="en-US" sz="2850" dirty="0" err="1">
                <a:solidFill>
                  <a:srgbClr val="003B77"/>
                </a:solidFill>
                <a:latin typeface="Arial"/>
              </a:rPr>
              <a:t>l’Afeas</a:t>
            </a:r>
            <a:r>
              <a:rPr lang="en-US" sz="2850" dirty="0">
                <a:solidFill>
                  <a:srgbClr val="003B77"/>
                </a:solidFill>
                <a:latin typeface="Arial"/>
              </a:rPr>
              <a:t>!</a:t>
            </a:r>
          </a:p>
          <a:p>
            <a:pPr marL="615316" lvl="1" indent="-307658">
              <a:lnSpc>
                <a:spcPts val="3990"/>
              </a:lnSpc>
              <a:buFont typeface="Arial"/>
              <a:buChar char="•"/>
            </a:pPr>
            <a:r>
              <a:rPr lang="en-US" sz="2850" dirty="0">
                <a:solidFill>
                  <a:srgbClr val="003B77"/>
                </a:solidFill>
                <a:latin typeface="Arial"/>
              </a:rPr>
              <a:t>Plus de 15 suggestions </a:t>
            </a:r>
            <a:r>
              <a:rPr lang="en-US" sz="2850" dirty="0" err="1">
                <a:solidFill>
                  <a:srgbClr val="003B77"/>
                </a:solidFill>
                <a:latin typeface="Arial"/>
              </a:rPr>
              <a:t>d’activités</a:t>
            </a:r>
            <a:r>
              <a:rPr lang="en-US" sz="2850" dirty="0">
                <a:solidFill>
                  <a:srgbClr val="003B77"/>
                </a:solidFill>
                <a:latin typeface="Arial"/>
              </a:rPr>
              <a:t>!</a:t>
            </a:r>
          </a:p>
          <a:p>
            <a:pPr marL="615316" lvl="1" indent="-307658">
              <a:lnSpc>
                <a:spcPts val="3990"/>
              </a:lnSpc>
              <a:buFont typeface="Arial"/>
              <a:buChar char="•"/>
            </a:pPr>
            <a:r>
              <a:rPr lang="en-US" sz="2850" dirty="0">
                <a:solidFill>
                  <a:srgbClr val="003B77"/>
                </a:solidFill>
                <a:latin typeface="Arial Bold"/>
              </a:rPr>
              <a:t>Un nouveau </a:t>
            </a:r>
            <a:r>
              <a:rPr lang="en-US" sz="2850" dirty="0" err="1">
                <a:solidFill>
                  <a:srgbClr val="003B77"/>
                </a:solidFill>
                <a:latin typeface="Arial Bold"/>
              </a:rPr>
              <a:t>projet</a:t>
            </a:r>
            <a:r>
              <a:rPr lang="en-US" sz="2850" dirty="0">
                <a:solidFill>
                  <a:srgbClr val="003B77"/>
                </a:solidFill>
                <a:latin typeface="Arial Bold"/>
              </a:rPr>
              <a:t> </a:t>
            </a:r>
            <a:r>
              <a:rPr lang="en-US" sz="2850" dirty="0" err="1">
                <a:solidFill>
                  <a:srgbClr val="003B77"/>
                </a:solidFill>
                <a:latin typeface="Arial Bold"/>
              </a:rPr>
              <a:t>rassembleur</a:t>
            </a:r>
            <a:r>
              <a:rPr lang="en-US" sz="2850" dirty="0">
                <a:solidFill>
                  <a:srgbClr val="003B77"/>
                </a:solidFill>
                <a:latin typeface="Arial Bold"/>
              </a:rPr>
              <a:t> excitant!</a:t>
            </a:r>
          </a:p>
        </p:txBody>
      </p:sp>
      <p:sp>
        <p:nvSpPr>
          <p:cNvPr id="16" name="TextBox 16"/>
          <p:cNvSpPr txBox="1"/>
          <p:nvPr>
            <p:custDataLst>
              <p:tags r:id="rId11"/>
            </p:custDataLst>
          </p:nvPr>
        </p:nvSpPr>
        <p:spPr>
          <a:xfrm>
            <a:off x="555760" y="6433474"/>
            <a:ext cx="7923254" cy="2174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3"/>
              </a:lnSpc>
            </a:pPr>
            <a:r>
              <a:rPr lang="en-US" sz="3038">
                <a:solidFill>
                  <a:srgbClr val="DC5728"/>
                </a:solidFill>
                <a:latin typeface="Arial Bold"/>
              </a:rPr>
              <a:t>Comment se procurer le nouveau guide?</a:t>
            </a:r>
          </a:p>
          <a:p>
            <a:pPr>
              <a:lnSpc>
                <a:spcPts val="4253"/>
              </a:lnSpc>
            </a:pPr>
            <a:r>
              <a:rPr lang="en-US" sz="3038">
                <a:solidFill>
                  <a:srgbClr val="003B77"/>
                </a:solidFill>
                <a:latin typeface="Arial"/>
              </a:rPr>
              <a:t>En faisant une demande auprès de votre Afeas régionale </a:t>
            </a:r>
            <a:r>
              <a:rPr lang="en-US" sz="3038">
                <a:solidFill>
                  <a:srgbClr val="003B77"/>
                </a:solidFill>
                <a:latin typeface="Arial Bold"/>
              </a:rPr>
              <a:t>à partir d’août 2024.</a:t>
            </a:r>
          </a:p>
          <a:p>
            <a:pPr>
              <a:lnSpc>
                <a:spcPts val="4253"/>
              </a:lnSpc>
            </a:pPr>
            <a:endParaRPr lang="en-US" sz="3038">
              <a:solidFill>
                <a:srgbClr val="003B77"/>
              </a:solidFill>
              <a:latin typeface="Arial Bold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633071" y="-1597796"/>
            <a:ext cx="4543623" cy="393477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solidFill>
              <a:srgbClr val="8DC63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11237987" y="674456"/>
            <a:ext cx="4248942" cy="3651434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  <a:spcBef>
                  <a:spcPct val="0"/>
                </a:spcBef>
              </a:pPr>
              <a:endParaRPr sz="1350"/>
            </a:p>
          </p:txBody>
        </p:sp>
      </p:grpSp>
      <p:grpSp>
        <p:nvGrpSpPr>
          <p:cNvPr id="7" name="Group 7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583065" y="2528711"/>
            <a:ext cx="4543623" cy="3934778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2"/>
              <a:stretch>
                <a:fillRect l="-55161" t="-22385" r="-47202" b="-33340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9" name="Group 9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1180837" y="4567537"/>
            <a:ext cx="4543623" cy="3934778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3"/>
              <a:stretch>
                <a:fillRect l="-29981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1" name="Group 11"/>
          <p:cNvGrpSpPr/>
          <p:nvPr>
            <p:custDataLst>
              <p:tags r:id="rId5"/>
            </p:custDataLst>
          </p:nvPr>
        </p:nvGrpSpPr>
        <p:grpSpPr>
          <a:xfrm>
            <a:off x="7651824" y="6649226"/>
            <a:ext cx="4446289" cy="3821030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DC5728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  <a:spcBef>
                  <a:spcPct val="0"/>
                </a:spcBef>
              </a:pPr>
              <a:endParaRPr sz="1350"/>
            </a:p>
          </p:txBody>
        </p:sp>
      </p:grpSp>
      <p:grpSp>
        <p:nvGrpSpPr>
          <p:cNvPr id="14" name="Group 14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3998668" y="369593"/>
            <a:ext cx="4543623" cy="3934778"/>
            <a:chOff x="0" y="0"/>
            <a:chExt cx="6350000" cy="549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4"/>
              <a:stretch>
                <a:fillRect l="-34500" r="-47147" b="-39783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6" name="Group 16"/>
          <p:cNvGrpSpPr/>
          <p:nvPr>
            <p:custDataLst>
              <p:tags r:id="rId7"/>
            </p:custDataLst>
          </p:nvPr>
        </p:nvGrpSpPr>
        <p:grpSpPr>
          <a:xfrm>
            <a:off x="284680" y="1584842"/>
            <a:ext cx="3157742" cy="4814354"/>
            <a:chOff x="0" y="0"/>
            <a:chExt cx="3585346" cy="54662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023778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8" name="Freeform 18"/>
          <p:cNvSpPr/>
          <p:nvPr>
            <p:custDataLst>
              <p:tags r:id="rId8"/>
            </p:custDataLst>
          </p:nvPr>
        </p:nvSpPr>
        <p:spPr>
          <a:xfrm>
            <a:off x="3036996" y="8229601"/>
            <a:ext cx="2418862" cy="2409791"/>
          </a:xfrm>
          <a:custGeom>
            <a:avLst/>
            <a:gdLst/>
            <a:ahLst/>
            <a:cxnLst/>
            <a:rect l="l" t="t" r="r" b="b"/>
            <a:pathLst>
              <a:path w="3225149" h="3213055">
                <a:moveTo>
                  <a:pt x="0" y="0"/>
                </a:moveTo>
                <a:lnTo>
                  <a:pt x="3225149" y="0"/>
                </a:lnTo>
                <a:lnTo>
                  <a:pt x="3225149" y="3213055"/>
                </a:lnTo>
                <a:lnTo>
                  <a:pt x="0" y="32130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9" name="Freeform 19"/>
          <p:cNvSpPr/>
          <p:nvPr>
            <p:custDataLst>
              <p:tags r:id="rId9"/>
            </p:custDataLst>
          </p:nvPr>
        </p:nvSpPr>
        <p:spPr>
          <a:xfrm>
            <a:off x="284679" y="7210728"/>
            <a:ext cx="2448373" cy="1674882"/>
          </a:xfrm>
          <a:custGeom>
            <a:avLst/>
            <a:gdLst/>
            <a:ahLst/>
            <a:cxnLst/>
            <a:rect l="l" t="t" r="r" b="b"/>
            <a:pathLst>
              <a:path w="3264497" h="2233176">
                <a:moveTo>
                  <a:pt x="0" y="0"/>
                </a:moveTo>
                <a:lnTo>
                  <a:pt x="3264497" y="0"/>
                </a:lnTo>
                <a:lnTo>
                  <a:pt x="3264497" y="2233176"/>
                </a:lnTo>
                <a:lnTo>
                  <a:pt x="0" y="22331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20" name="TextBox 20"/>
          <p:cNvSpPr txBox="1"/>
          <p:nvPr>
            <p:custDataLst>
              <p:tags r:id="rId10"/>
            </p:custDataLst>
          </p:nvPr>
        </p:nvSpPr>
        <p:spPr>
          <a:xfrm>
            <a:off x="771525" y="4475274"/>
            <a:ext cx="6861546" cy="176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610"/>
              </a:lnSpc>
            </a:pPr>
            <a:r>
              <a:rPr lang="en-US" sz="13747" dirty="0">
                <a:solidFill>
                  <a:srgbClr val="023778"/>
                </a:solidFill>
                <a:latin typeface="Open Sans Extra Bold"/>
              </a:rPr>
              <a:t>MERCI!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595123" y="1936481"/>
            <a:ext cx="7263754" cy="1132199"/>
            <a:chOff x="0" y="0"/>
            <a:chExt cx="2562768" cy="399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768" cy="399458"/>
            </a:xfrm>
            <a:custGeom>
              <a:avLst/>
              <a:gdLst/>
              <a:ahLst/>
              <a:cxnLst/>
              <a:rect l="l" t="t" r="r" b="b"/>
              <a:pathLst>
                <a:path w="2562768" h="399458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386668"/>
                  </a:lnTo>
                  <a:cubicBezTo>
                    <a:pt x="2562768" y="390060"/>
                    <a:pt x="2561421" y="393313"/>
                    <a:pt x="2559022" y="395712"/>
                  </a:cubicBezTo>
                  <a:cubicBezTo>
                    <a:pt x="2556624" y="398110"/>
                    <a:pt x="2553371" y="399458"/>
                    <a:pt x="2549978" y="399458"/>
                  </a:cubicBezTo>
                  <a:lnTo>
                    <a:pt x="12790" y="399458"/>
                  </a:lnTo>
                  <a:cubicBezTo>
                    <a:pt x="5726" y="399458"/>
                    <a:pt x="0" y="393732"/>
                    <a:pt x="0" y="386668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562768" cy="456608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771525" y="2154930"/>
            <a:ext cx="7087352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 PROJET RASSEMBLEUR</a:t>
            </a:r>
          </a:p>
        </p:txBody>
      </p:sp>
      <p:grpSp>
        <p:nvGrpSpPr>
          <p:cNvPr id="6" name="Group 6"/>
          <p:cNvGrpSpPr/>
          <p:nvPr>
            <p:custDataLst>
              <p:tags r:id="rId3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10577392" y="6763120"/>
            <a:ext cx="3355109" cy="2905373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/>
              <a:stretch>
                <a:fillRect l="-14946" r="-14946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0" name="Group 10"/>
          <p:cNvGrpSpPr/>
          <p:nvPr>
            <p:custDataLst>
              <p:tags r:id="rId5"/>
            </p:custDataLst>
          </p:nvPr>
        </p:nvGrpSpPr>
        <p:grpSpPr>
          <a:xfrm>
            <a:off x="7987175" y="5184880"/>
            <a:ext cx="3355109" cy="2905373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2"/>
              <a:stretch>
                <a:fillRect l="-49517" r="-42199" b="-47595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2" name="Group 12"/>
          <p:cNvGrpSpPr/>
          <p:nvPr>
            <p:custDataLst>
              <p:tags r:id="rId6"/>
            </p:custDataLst>
          </p:nvPr>
        </p:nvGrpSpPr>
        <p:grpSpPr>
          <a:xfrm>
            <a:off x="7987175" y="2213754"/>
            <a:ext cx="3355109" cy="2905373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3"/>
              <a:stretch>
                <a:fillRect t="-21764" b="-51454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4" name="Group 14"/>
          <p:cNvGrpSpPr/>
          <p:nvPr>
            <p:custDataLst>
              <p:tags r:id="rId7"/>
            </p:custDataLst>
          </p:nvPr>
        </p:nvGrpSpPr>
        <p:grpSpPr>
          <a:xfrm>
            <a:off x="10577392" y="3691190"/>
            <a:ext cx="3355109" cy="2905373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4"/>
              <a:stretch>
                <a:fillRect t="-15438" b="-57780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6" name="Group 16"/>
          <p:cNvGrpSpPr/>
          <p:nvPr>
            <p:custDataLst>
              <p:tags r:id="rId8"/>
            </p:custDataLst>
          </p:nvPr>
        </p:nvGrpSpPr>
        <p:grpSpPr>
          <a:xfrm>
            <a:off x="10559146" y="618508"/>
            <a:ext cx="3355109" cy="2905373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5"/>
              <a:stretch>
                <a:fillRect t="-9294" b="-63924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8" name="TextBox 18"/>
          <p:cNvSpPr txBox="1"/>
          <p:nvPr>
            <p:custDataLst>
              <p:tags r:id="rId9"/>
            </p:custDataLst>
          </p:nvPr>
        </p:nvSpPr>
        <p:spPr>
          <a:xfrm>
            <a:off x="771525" y="3664705"/>
            <a:ext cx="6677468" cy="40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50"/>
              </a:lnSpc>
              <a:spcBef>
                <a:spcPct val="0"/>
              </a:spcBef>
            </a:pPr>
            <a:r>
              <a:rPr lang="en-US" sz="3750" dirty="0" err="1">
                <a:solidFill>
                  <a:srgbClr val="023778"/>
                </a:solidFill>
                <a:latin typeface="Arial"/>
              </a:rPr>
              <a:t>Chaque</a:t>
            </a:r>
            <a:r>
              <a:rPr lang="en-US" sz="37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750" dirty="0" err="1">
                <a:solidFill>
                  <a:srgbClr val="023778"/>
                </a:solidFill>
                <a:latin typeface="Arial"/>
              </a:rPr>
              <a:t>année</a:t>
            </a:r>
            <a:r>
              <a:rPr lang="en-US" sz="3750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750" dirty="0" err="1">
                <a:solidFill>
                  <a:srgbClr val="023778"/>
                </a:solidFill>
                <a:latin typeface="Arial"/>
              </a:rPr>
              <a:t>l’ensemble</a:t>
            </a:r>
            <a:r>
              <a:rPr lang="en-US" sz="3750" dirty="0">
                <a:solidFill>
                  <a:srgbClr val="023778"/>
                </a:solidFill>
                <a:latin typeface="Arial"/>
              </a:rPr>
              <a:t> de </a:t>
            </a:r>
            <a:r>
              <a:rPr lang="en-US" sz="3750" dirty="0" err="1">
                <a:solidFill>
                  <a:srgbClr val="023778"/>
                </a:solidFill>
                <a:latin typeface="Arial"/>
              </a:rPr>
              <a:t>l’Afeas</a:t>
            </a:r>
            <a:r>
              <a:rPr lang="en-US" sz="3750" dirty="0">
                <a:solidFill>
                  <a:srgbClr val="023778"/>
                </a:solidFill>
                <a:latin typeface="Arial"/>
              </a:rPr>
              <a:t> se </a:t>
            </a:r>
            <a:r>
              <a:rPr lang="en-US" sz="3750" dirty="0" err="1">
                <a:solidFill>
                  <a:srgbClr val="023778"/>
                </a:solidFill>
                <a:latin typeface="Arial"/>
              </a:rPr>
              <a:t>mobilise</a:t>
            </a:r>
            <a:r>
              <a:rPr lang="en-US" sz="37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750" dirty="0" err="1">
                <a:solidFill>
                  <a:srgbClr val="023778"/>
                </a:solidFill>
                <a:latin typeface="Arial"/>
              </a:rPr>
              <a:t>autour</a:t>
            </a:r>
            <a:r>
              <a:rPr lang="en-US" sz="3750" dirty="0">
                <a:solidFill>
                  <a:srgbClr val="023778"/>
                </a:solidFill>
                <a:latin typeface="Arial"/>
              </a:rPr>
              <a:t> d’un </a:t>
            </a:r>
            <a:r>
              <a:rPr lang="en-US" sz="3750" dirty="0" err="1">
                <a:solidFill>
                  <a:srgbClr val="023778"/>
                </a:solidFill>
                <a:latin typeface="Arial"/>
              </a:rPr>
              <a:t>projet</a:t>
            </a:r>
            <a:r>
              <a:rPr lang="en-US" sz="37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750" dirty="0" err="1">
                <a:solidFill>
                  <a:srgbClr val="023778"/>
                </a:solidFill>
                <a:latin typeface="Arial"/>
              </a:rPr>
              <a:t>commun</a:t>
            </a:r>
            <a:r>
              <a:rPr lang="en-US" sz="3750" dirty="0">
                <a:solidFill>
                  <a:srgbClr val="023778"/>
                </a:solidFill>
                <a:latin typeface="Arial"/>
              </a:rPr>
              <a:t>, </a:t>
            </a:r>
            <a:r>
              <a:rPr lang="en-US" sz="3750" dirty="0" err="1">
                <a:solidFill>
                  <a:srgbClr val="023778"/>
                </a:solidFill>
                <a:latin typeface="Arial"/>
              </a:rPr>
              <a:t>réunissant</a:t>
            </a:r>
            <a:r>
              <a:rPr lang="en-US" sz="3750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3750" dirty="0" err="1">
                <a:solidFill>
                  <a:srgbClr val="023778"/>
                </a:solidFill>
                <a:latin typeface="Arial"/>
              </a:rPr>
              <a:t>toutes</a:t>
            </a:r>
            <a:r>
              <a:rPr lang="en-US" sz="3750" dirty="0">
                <a:solidFill>
                  <a:srgbClr val="023778"/>
                </a:solidFill>
                <a:latin typeface="Arial"/>
              </a:rPr>
              <a:t> les instances locales et </a:t>
            </a:r>
            <a:r>
              <a:rPr lang="en-US" sz="3750" dirty="0" err="1">
                <a:solidFill>
                  <a:srgbClr val="023778"/>
                </a:solidFill>
                <a:latin typeface="Arial"/>
              </a:rPr>
              <a:t>régionales</a:t>
            </a:r>
            <a:r>
              <a:rPr lang="en-US" sz="3750" dirty="0">
                <a:solidFill>
                  <a:srgbClr val="023778"/>
                </a:solidFill>
                <a:latin typeface="Arial"/>
              </a:rPr>
              <a:t> dans un esprit de </a:t>
            </a:r>
            <a:r>
              <a:rPr lang="en-US" sz="3750" dirty="0" err="1">
                <a:solidFill>
                  <a:srgbClr val="023778"/>
                </a:solidFill>
                <a:latin typeface="Arial"/>
              </a:rPr>
              <a:t>solidarité</a:t>
            </a:r>
            <a:r>
              <a:rPr lang="en-US" sz="3750" dirty="0">
                <a:solidFill>
                  <a:srgbClr val="023778"/>
                </a:solidFill>
                <a:latin typeface="Arial"/>
              </a:rPr>
              <a:t>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10800000">
            <a:off x="8899135" y="7099210"/>
            <a:ext cx="4552518" cy="1514519"/>
            <a:chOff x="0" y="0"/>
            <a:chExt cx="5168994" cy="1719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8994" cy="1719607"/>
            </a:xfrm>
            <a:custGeom>
              <a:avLst/>
              <a:gdLst/>
              <a:ahLst/>
              <a:cxnLst/>
              <a:rect l="l" t="t" r="r" b="b"/>
              <a:pathLst>
                <a:path w="5168994" h="1719607">
                  <a:moveTo>
                    <a:pt x="5005164" y="0"/>
                  </a:moveTo>
                  <a:lnTo>
                    <a:pt x="0" y="0"/>
                  </a:lnTo>
                  <a:lnTo>
                    <a:pt x="0" y="1719607"/>
                  </a:lnTo>
                  <a:lnTo>
                    <a:pt x="76200" y="1719607"/>
                  </a:lnTo>
                  <a:lnTo>
                    <a:pt x="76200" y="76200"/>
                  </a:lnTo>
                  <a:lnTo>
                    <a:pt x="5168994" y="76200"/>
                  </a:lnTo>
                  <a:lnTo>
                    <a:pt x="516899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522706" y="1919627"/>
            <a:ext cx="12856529" cy="728537"/>
            <a:chOff x="0" y="0"/>
            <a:chExt cx="4535989" cy="2570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35989" cy="257039"/>
            </a:xfrm>
            <a:custGeom>
              <a:avLst/>
              <a:gdLst/>
              <a:ahLst/>
              <a:cxnLst/>
              <a:rect l="l" t="t" r="r" b="b"/>
              <a:pathLst>
                <a:path w="4535989" h="257039">
                  <a:moveTo>
                    <a:pt x="7226" y="0"/>
                  </a:moveTo>
                  <a:lnTo>
                    <a:pt x="4528763" y="0"/>
                  </a:lnTo>
                  <a:cubicBezTo>
                    <a:pt x="4530679" y="0"/>
                    <a:pt x="4532518" y="761"/>
                    <a:pt x="4533872" y="2116"/>
                  </a:cubicBezTo>
                  <a:cubicBezTo>
                    <a:pt x="4535228" y="3472"/>
                    <a:pt x="4535989" y="5310"/>
                    <a:pt x="4535989" y="7226"/>
                  </a:cubicBezTo>
                  <a:lnTo>
                    <a:pt x="4535989" y="249813"/>
                  </a:lnTo>
                  <a:cubicBezTo>
                    <a:pt x="4535989" y="251730"/>
                    <a:pt x="4535228" y="253568"/>
                    <a:pt x="4533872" y="254923"/>
                  </a:cubicBezTo>
                  <a:cubicBezTo>
                    <a:pt x="4532518" y="256278"/>
                    <a:pt x="4530679" y="257039"/>
                    <a:pt x="4528763" y="257039"/>
                  </a:cubicBezTo>
                  <a:lnTo>
                    <a:pt x="7226" y="257039"/>
                  </a:lnTo>
                  <a:cubicBezTo>
                    <a:pt x="5310" y="257039"/>
                    <a:pt x="3472" y="256278"/>
                    <a:pt x="2116" y="254923"/>
                  </a:cubicBezTo>
                  <a:cubicBezTo>
                    <a:pt x="761" y="253568"/>
                    <a:pt x="0" y="251730"/>
                    <a:pt x="0" y="249813"/>
                  </a:cubicBezTo>
                  <a:lnTo>
                    <a:pt x="0" y="7226"/>
                  </a:lnTo>
                  <a:cubicBezTo>
                    <a:pt x="0" y="5310"/>
                    <a:pt x="761" y="3472"/>
                    <a:pt x="2116" y="2116"/>
                  </a:cubicBezTo>
                  <a:cubicBezTo>
                    <a:pt x="3472" y="761"/>
                    <a:pt x="5310" y="0"/>
                    <a:pt x="7226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535989" cy="31418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10906" y="2017158"/>
            <a:ext cx="1291316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 dirty="0">
                <a:solidFill>
                  <a:srgbClr val="FCFBFA"/>
                </a:solidFill>
                <a:latin typeface="Arial Bold"/>
              </a:rPr>
              <a:t>LE PROJET RASSEMBLEUR : L’ARBRE RASSEMBLEUR</a:t>
            </a: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1932504" y="5917210"/>
            <a:ext cx="9850993" cy="2312390"/>
          </a:xfrm>
          <a:custGeom>
            <a:avLst/>
            <a:gdLst/>
            <a:ahLst/>
            <a:cxnLst/>
            <a:rect l="l" t="t" r="r" b="b"/>
            <a:pathLst>
              <a:path w="13134657" h="3083186">
                <a:moveTo>
                  <a:pt x="0" y="0"/>
                </a:moveTo>
                <a:lnTo>
                  <a:pt x="13134656" y="0"/>
                </a:lnTo>
                <a:lnTo>
                  <a:pt x="13134656" y="3083186"/>
                </a:lnTo>
                <a:lnTo>
                  <a:pt x="0" y="30831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643" t="-73563" b="-123630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610906" y="3382303"/>
            <a:ext cx="12856529" cy="210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En 2023, nous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vous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avons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conviées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ajouter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des pommes aux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arbres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rassembleurs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. Sur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pommes, nous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vous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avons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invitées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écrire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en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un mot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une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phrase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que le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projet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rassembleur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vous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a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apporté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ou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qu’il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a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représenté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pour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vous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.</a:t>
            </a:r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595123" y="2929865"/>
            <a:ext cx="12856529" cy="509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L’année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 2 du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projet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«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L’arbre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rassembleur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»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touche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à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sa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fin :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595123" y="1936481"/>
            <a:ext cx="7263754" cy="888705"/>
            <a:chOff x="0" y="0"/>
            <a:chExt cx="2562768" cy="313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768" cy="313549"/>
            </a:xfrm>
            <a:custGeom>
              <a:avLst/>
              <a:gdLst/>
              <a:ahLst/>
              <a:cxnLst/>
              <a:rect l="l" t="t" r="r" b="b"/>
              <a:pathLst>
                <a:path w="2562768" h="313549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300759"/>
                  </a:lnTo>
                  <a:cubicBezTo>
                    <a:pt x="2562768" y="304151"/>
                    <a:pt x="2561421" y="307405"/>
                    <a:pt x="2559022" y="309803"/>
                  </a:cubicBezTo>
                  <a:cubicBezTo>
                    <a:pt x="2556624" y="312202"/>
                    <a:pt x="2553371" y="313549"/>
                    <a:pt x="2549978" y="313549"/>
                  </a:cubicBezTo>
                  <a:lnTo>
                    <a:pt x="12790" y="313549"/>
                  </a:lnTo>
                  <a:cubicBezTo>
                    <a:pt x="9398" y="313549"/>
                    <a:pt x="6145" y="312202"/>
                    <a:pt x="3746" y="309803"/>
                  </a:cubicBezTo>
                  <a:cubicBezTo>
                    <a:pt x="1348" y="307405"/>
                    <a:pt x="0" y="304151"/>
                    <a:pt x="0" y="300759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562768" cy="37069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771525" y="2154930"/>
            <a:ext cx="65165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 PROJET RASSEMBLEUR</a:t>
            </a:r>
          </a:p>
        </p:txBody>
      </p:sp>
      <p:grpSp>
        <p:nvGrpSpPr>
          <p:cNvPr id="6" name="Group 6"/>
          <p:cNvGrpSpPr/>
          <p:nvPr>
            <p:custDataLst>
              <p:tags r:id="rId3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10577392" y="6763120"/>
            <a:ext cx="3355109" cy="2905373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7"/>
              <a:stretch>
                <a:fillRect l="-14946" r="-14946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0" name="Group 10"/>
          <p:cNvGrpSpPr/>
          <p:nvPr>
            <p:custDataLst>
              <p:tags r:id="rId5"/>
            </p:custDataLst>
          </p:nvPr>
        </p:nvGrpSpPr>
        <p:grpSpPr>
          <a:xfrm>
            <a:off x="7987175" y="5184880"/>
            <a:ext cx="3355109" cy="2905373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8"/>
              <a:stretch>
                <a:fillRect l="-49517" r="-42199" b="-47595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2" name="Group 12"/>
          <p:cNvGrpSpPr/>
          <p:nvPr>
            <p:custDataLst>
              <p:tags r:id="rId6"/>
            </p:custDataLst>
          </p:nvPr>
        </p:nvGrpSpPr>
        <p:grpSpPr>
          <a:xfrm>
            <a:off x="7987175" y="2213754"/>
            <a:ext cx="3355109" cy="2905373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9"/>
              <a:stretch>
                <a:fillRect t="-21764" b="-51454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4" name="Group 14"/>
          <p:cNvGrpSpPr/>
          <p:nvPr>
            <p:custDataLst>
              <p:tags r:id="rId7"/>
            </p:custDataLst>
          </p:nvPr>
        </p:nvGrpSpPr>
        <p:grpSpPr>
          <a:xfrm>
            <a:off x="10577392" y="3691190"/>
            <a:ext cx="3355109" cy="2905373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0"/>
              <a:stretch>
                <a:fillRect t="-15438" b="-57780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6" name="Group 16"/>
          <p:cNvGrpSpPr/>
          <p:nvPr>
            <p:custDataLst>
              <p:tags r:id="rId8"/>
            </p:custDataLst>
          </p:nvPr>
        </p:nvGrpSpPr>
        <p:grpSpPr>
          <a:xfrm>
            <a:off x="10559146" y="618508"/>
            <a:ext cx="3355109" cy="2905373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1"/>
              <a:stretch>
                <a:fillRect t="-9294" b="-63924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8" name="TextBox 18"/>
          <p:cNvSpPr txBox="1"/>
          <p:nvPr>
            <p:custDataLst>
              <p:tags r:id="rId9"/>
            </p:custDataLst>
          </p:nvPr>
        </p:nvSpPr>
        <p:spPr>
          <a:xfrm>
            <a:off x="660751" y="3910940"/>
            <a:ext cx="7500095" cy="210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Nous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vous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encourageons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donc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à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apporter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vos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arbres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et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vos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pommes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lors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du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congrès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provincial 2024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afin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 les exposer à nouveau!</a:t>
            </a:r>
          </a:p>
        </p:txBody>
      </p:sp>
      <p:grpSp>
        <p:nvGrpSpPr>
          <p:cNvPr id="19" name="Group 19"/>
          <p:cNvGrpSpPr/>
          <p:nvPr>
            <p:custDataLst>
              <p:tags r:id="rId10"/>
            </p:custDataLst>
          </p:nvPr>
        </p:nvGrpSpPr>
        <p:grpSpPr>
          <a:xfrm rot="-846386">
            <a:off x="1601545" y="6535232"/>
            <a:ext cx="1723893" cy="1901614"/>
            <a:chOff x="0" y="0"/>
            <a:chExt cx="3064698" cy="33806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064698" cy="3380646"/>
            </a:xfrm>
            <a:custGeom>
              <a:avLst/>
              <a:gdLst/>
              <a:ahLst/>
              <a:cxnLst/>
              <a:rect l="l" t="t" r="r" b="b"/>
              <a:pathLst>
                <a:path w="3064698" h="3380646">
                  <a:moveTo>
                    <a:pt x="0" y="0"/>
                  </a:moveTo>
                  <a:lnTo>
                    <a:pt x="3064698" y="0"/>
                  </a:lnTo>
                  <a:lnTo>
                    <a:pt x="3064698" y="3380646"/>
                  </a:lnTo>
                  <a:lnTo>
                    <a:pt x="0" y="3380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3427" y="1323593"/>
              <a:ext cx="2837843" cy="1478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5"/>
                </a:lnSpc>
                <a:spcBef>
                  <a:spcPct val="0"/>
                </a:spcBef>
              </a:pPr>
              <a:r>
                <a:rPr lang="en-US" sz="1589">
                  <a:solidFill>
                    <a:srgbClr val="FFFFFF"/>
                  </a:solidFill>
                  <a:latin typeface="Arial Bold"/>
                </a:rPr>
                <a:t>Espoir pour les prochaines générations</a:t>
              </a:r>
            </a:p>
          </p:txBody>
        </p:sp>
      </p:grpSp>
      <p:sp>
        <p:nvSpPr>
          <p:cNvPr id="22" name="Freeform 22"/>
          <p:cNvSpPr/>
          <p:nvPr>
            <p:custDataLst>
              <p:tags r:id="rId11"/>
            </p:custDataLst>
          </p:nvPr>
        </p:nvSpPr>
        <p:spPr>
          <a:xfrm rot="1289525" flipH="1">
            <a:off x="3709407" y="6705743"/>
            <a:ext cx="1402783" cy="1533336"/>
          </a:xfrm>
          <a:custGeom>
            <a:avLst/>
            <a:gdLst/>
            <a:ahLst/>
            <a:cxnLst/>
            <a:rect l="l" t="t" r="r" b="b"/>
            <a:pathLst>
              <a:path w="1870377" h="2044448">
                <a:moveTo>
                  <a:pt x="1870377" y="0"/>
                </a:moveTo>
                <a:lnTo>
                  <a:pt x="0" y="0"/>
                </a:lnTo>
                <a:lnTo>
                  <a:pt x="0" y="2044447"/>
                </a:lnTo>
                <a:lnTo>
                  <a:pt x="1870377" y="2044447"/>
                </a:lnTo>
                <a:lnTo>
                  <a:pt x="1870377" y="0"/>
                </a:lnTo>
                <a:close/>
              </a:path>
            </a:pathLst>
          </a:custGeom>
          <a:blipFill>
            <a:blip r:embed="rId22"/>
            <a:stretch>
              <a:fillRect l="-483" t="-1892" r="-483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23" name="TextBox 23"/>
          <p:cNvSpPr txBox="1"/>
          <p:nvPr>
            <p:custDataLst>
              <p:tags r:id="rId12"/>
            </p:custDataLst>
          </p:nvPr>
        </p:nvSpPr>
        <p:spPr>
          <a:xfrm rot="1289525">
            <a:off x="3312693" y="7411149"/>
            <a:ext cx="1976501" cy="30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Arial Bold"/>
              </a:rPr>
              <a:t>S’unir</a:t>
            </a:r>
          </a:p>
        </p:txBody>
      </p:sp>
      <p:sp>
        <p:nvSpPr>
          <p:cNvPr id="24" name="Freeform 24"/>
          <p:cNvSpPr/>
          <p:nvPr>
            <p:custDataLst>
              <p:tags r:id="rId13"/>
            </p:custDataLst>
          </p:nvPr>
        </p:nvSpPr>
        <p:spPr>
          <a:xfrm rot="-1388179">
            <a:off x="5344461" y="6884457"/>
            <a:ext cx="1402783" cy="1533336"/>
          </a:xfrm>
          <a:custGeom>
            <a:avLst/>
            <a:gdLst/>
            <a:ahLst/>
            <a:cxnLst/>
            <a:rect l="l" t="t" r="r" b="b"/>
            <a:pathLst>
              <a:path w="1870377" h="2044448">
                <a:moveTo>
                  <a:pt x="0" y="0"/>
                </a:moveTo>
                <a:lnTo>
                  <a:pt x="1870377" y="0"/>
                </a:lnTo>
                <a:lnTo>
                  <a:pt x="1870377" y="2044448"/>
                </a:lnTo>
                <a:lnTo>
                  <a:pt x="0" y="204444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483" t="-1892" r="-483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25" name="TextBox 25"/>
          <p:cNvSpPr txBox="1"/>
          <p:nvPr>
            <p:custDataLst>
              <p:tags r:id="rId14"/>
            </p:custDataLst>
          </p:nvPr>
        </p:nvSpPr>
        <p:spPr>
          <a:xfrm rot="-1142360">
            <a:off x="5079036" y="7643939"/>
            <a:ext cx="1976501" cy="30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Arial Bold"/>
              </a:rPr>
              <a:t>La relève</a:t>
            </a:r>
          </a:p>
        </p:txBody>
      </p:sp>
      <p:sp>
        <p:nvSpPr>
          <p:cNvPr id="26" name="TextBox 26"/>
          <p:cNvSpPr txBox="1"/>
          <p:nvPr>
            <p:custDataLst>
              <p:tags r:id="rId15"/>
            </p:custDataLst>
          </p:nvPr>
        </p:nvSpPr>
        <p:spPr>
          <a:xfrm>
            <a:off x="595123" y="2929865"/>
            <a:ext cx="7515608" cy="104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L’année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 2 du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projet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«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L’arbre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rassembleur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»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touche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à </a:t>
            </a:r>
            <a:r>
              <a:rPr lang="en-US" sz="2999" dirty="0" err="1">
                <a:solidFill>
                  <a:srgbClr val="689F38"/>
                </a:solidFill>
                <a:latin typeface="Arial Bold"/>
              </a:rPr>
              <a:t>sa</a:t>
            </a:r>
            <a:r>
              <a:rPr lang="en-US" sz="2999" dirty="0">
                <a:solidFill>
                  <a:srgbClr val="689F38"/>
                </a:solidFill>
                <a:latin typeface="Arial Bold"/>
              </a:rPr>
              <a:t> fin :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595123" y="1936481"/>
            <a:ext cx="7263754" cy="888705"/>
            <a:chOff x="0" y="0"/>
            <a:chExt cx="2562768" cy="313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768" cy="313549"/>
            </a:xfrm>
            <a:custGeom>
              <a:avLst/>
              <a:gdLst/>
              <a:ahLst/>
              <a:cxnLst/>
              <a:rect l="l" t="t" r="r" b="b"/>
              <a:pathLst>
                <a:path w="2562768" h="313549">
                  <a:moveTo>
                    <a:pt x="12790" y="0"/>
                  </a:moveTo>
                  <a:lnTo>
                    <a:pt x="2549978" y="0"/>
                  </a:lnTo>
                  <a:cubicBezTo>
                    <a:pt x="2557042" y="0"/>
                    <a:pt x="2562768" y="5726"/>
                    <a:pt x="2562768" y="12790"/>
                  </a:cubicBezTo>
                  <a:lnTo>
                    <a:pt x="2562768" y="300759"/>
                  </a:lnTo>
                  <a:cubicBezTo>
                    <a:pt x="2562768" y="304151"/>
                    <a:pt x="2561421" y="307405"/>
                    <a:pt x="2559022" y="309803"/>
                  </a:cubicBezTo>
                  <a:cubicBezTo>
                    <a:pt x="2556624" y="312202"/>
                    <a:pt x="2553371" y="313549"/>
                    <a:pt x="2549978" y="313549"/>
                  </a:cubicBezTo>
                  <a:lnTo>
                    <a:pt x="12790" y="313549"/>
                  </a:lnTo>
                  <a:cubicBezTo>
                    <a:pt x="9398" y="313549"/>
                    <a:pt x="6145" y="312202"/>
                    <a:pt x="3746" y="309803"/>
                  </a:cubicBezTo>
                  <a:cubicBezTo>
                    <a:pt x="1348" y="307405"/>
                    <a:pt x="0" y="304151"/>
                    <a:pt x="0" y="300759"/>
                  </a:cubicBezTo>
                  <a:lnTo>
                    <a:pt x="0" y="12790"/>
                  </a:lnTo>
                  <a:cubicBezTo>
                    <a:pt x="0" y="9398"/>
                    <a:pt x="1348" y="6145"/>
                    <a:pt x="3746" y="3746"/>
                  </a:cubicBezTo>
                  <a:cubicBezTo>
                    <a:pt x="6145" y="1348"/>
                    <a:pt x="9398" y="0"/>
                    <a:pt x="12790" y="0"/>
                  </a:cubicBezTo>
                  <a:close/>
                </a:path>
              </a:pathLst>
            </a:custGeom>
            <a:solidFill>
              <a:srgbClr val="003B77"/>
            </a:solid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562768" cy="370699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1994"/>
                </a:lnSpc>
              </a:pPr>
              <a:endParaRPr sz="1350"/>
            </a:p>
          </p:txBody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771525" y="2154930"/>
            <a:ext cx="65165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</a:pPr>
            <a:r>
              <a:rPr lang="en-US" sz="3740">
                <a:solidFill>
                  <a:srgbClr val="FCFBFA"/>
                </a:solidFill>
                <a:latin typeface="Arial Bold"/>
              </a:rPr>
              <a:t>LE PROJET RASSEMBLEUR</a:t>
            </a:r>
          </a:p>
        </p:txBody>
      </p:sp>
      <p:grpSp>
        <p:nvGrpSpPr>
          <p:cNvPr id="6" name="Group 6"/>
          <p:cNvGrpSpPr/>
          <p:nvPr>
            <p:custDataLst>
              <p:tags r:id="rId3"/>
            </p:custDataLst>
          </p:nvPr>
        </p:nvGrpSpPr>
        <p:grpSpPr>
          <a:xfrm>
            <a:off x="256105" y="1563411"/>
            <a:ext cx="3157742" cy="4814354"/>
            <a:chOff x="0" y="0"/>
            <a:chExt cx="3585346" cy="5466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85346" cy="5466286"/>
            </a:xfrm>
            <a:custGeom>
              <a:avLst/>
              <a:gdLst/>
              <a:ahLst/>
              <a:cxnLst/>
              <a:rect l="l" t="t" r="r" b="b"/>
              <a:pathLst>
                <a:path w="3585346" h="5466286">
                  <a:moveTo>
                    <a:pt x="3421516" y="0"/>
                  </a:moveTo>
                  <a:lnTo>
                    <a:pt x="0" y="0"/>
                  </a:lnTo>
                  <a:lnTo>
                    <a:pt x="0" y="5466286"/>
                  </a:lnTo>
                  <a:lnTo>
                    <a:pt x="76200" y="5466286"/>
                  </a:lnTo>
                  <a:lnTo>
                    <a:pt x="76200" y="76200"/>
                  </a:lnTo>
                  <a:lnTo>
                    <a:pt x="3585346" y="76200"/>
                  </a:lnTo>
                  <a:lnTo>
                    <a:pt x="3585346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10577392" y="6763120"/>
            <a:ext cx="3355109" cy="2905373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7"/>
              <a:stretch>
                <a:fillRect l="-14946" r="-14946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0" name="Group 10"/>
          <p:cNvGrpSpPr/>
          <p:nvPr>
            <p:custDataLst>
              <p:tags r:id="rId5"/>
            </p:custDataLst>
          </p:nvPr>
        </p:nvGrpSpPr>
        <p:grpSpPr>
          <a:xfrm>
            <a:off x="7987175" y="5184880"/>
            <a:ext cx="3355109" cy="2905373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8"/>
              <a:stretch>
                <a:fillRect l="-49517" r="-42199" b="-47595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2" name="Group 12"/>
          <p:cNvGrpSpPr/>
          <p:nvPr>
            <p:custDataLst>
              <p:tags r:id="rId6"/>
            </p:custDataLst>
          </p:nvPr>
        </p:nvGrpSpPr>
        <p:grpSpPr>
          <a:xfrm>
            <a:off x="7987175" y="2213754"/>
            <a:ext cx="3355109" cy="2905373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9"/>
              <a:stretch>
                <a:fillRect t="-21764" b="-51454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4" name="Group 14"/>
          <p:cNvGrpSpPr/>
          <p:nvPr>
            <p:custDataLst>
              <p:tags r:id="rId7"/>
            </p:custDataLst>
          </p:nvPr>
        </p:nvGrpSpPr>
        <p:grpSpPr>
          <a:xfrm>
            <a:off x="10577392" y="3691190"/>
            <a:ext cx="3355109" cy="2905373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0"/>
              <a:stretch>
                <a:fillRect t="-15438" b="-57780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grpSp>
        <p:nvGrpSpPr>
          <p:cNvPr id="16" name="Group 16"/>
          <p:cNvGrpSpPr/>
          <p:nvPr>
            <p:custDataLst>
              <p:tags r:id="rId8"/>
            </p:custDataLst>
          </p:nvPr>
        </p:nvGrpSpPr>
        <p:grpSpPr>
          <a:xfrm>
            <a:off x="10559146" y="618508"/>
            <a:ext cx="3355109" cy="2905373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1"/>
              <a:stretch>
                <a:fillRect t="-9294" b="-63924"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</p:grpSp>
      <p:sp>
        <p:nvSpPr>
          <p:cNvPr id="18" name="TextBox 18"/>
          <p:cNvSpPr txBox="1"/>
          <p:nvPr>
            <p:custDataLst>
              <p:tags r:id="rId9"/>
            </p:custDataLst>
          </p:nvPr>
        </p:nvSpPr>
        <p:spPr>
          <a:xfrm>
            <a:off x="595123" y="4008807"/>
            <a:ext cx="7500095" cy="4279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23778"/>
                </a:solidFill>
                <a:latin typeface="Arial"/>
              </a:rPr>
              <a:t>Consulter les Afeas locales et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leur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demander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si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elles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comptent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amener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leur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arbre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et </a:t>
            </a:r>
            <a:r>
              <a:rPr lang="en-US" sz="2999" dirty="0" err="1">
                <a:solidFill>
                  <a:srgbClr val="023778"/>
                </a:solidFill>
                <a:latin typeface="Arial"/>
              </a:rPr>
              <a:t>leurs</a:t>
            </a:r>
            <a:r>
              <a:rPr lang="en-US" sz="2999" dirty="0">
                <a:solidFill>
                  <a:srgbClr val="023778"/>
                </a:solidFill>
                <a:latin typeface="Arial"/>
              </a:rPr>
              <a:t> pommes.</a:t>
            </a:r>
          </a:p>
          <a:p>
            <a:pPr marL="647699" lvl="1" indent="-323850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023778"/>
                </a:solidFill>
                <a:latin typeface="Arial Bold"/>
              </a:rPr>
              <a:t>Confirmer le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nombre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d’arbres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pour la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région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auprès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de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l’Afeas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provinciale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en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même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temps que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l’envoi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des confirmations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d’inscriptions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au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congrès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 pour la </a:t>
            </a:r>
            <a:r>
              <a:rPr lang="en-US" sz="2999" dirty="0" err="1">
                <a:solidFill>
                  <a:srgbClr val="023778"/>
                </a:solidFill>
                <a:latin typeface="Arial Bold"/>
              </a:rPr>
              <a:t>région</a:t>
            </a:r>
            <a:r>
              <a:rPr lang="en-US" sz="2999" dirty="0">
                <a:solidFill>
                  <a:srgbClr val="023778"/>
                </a:solidFill>
                <a:latin typeface="Arial Bold"/>
              </a:rPr>
              <a:t>.</a:t>
            </a:r>
          </a:p>
        </p:txBody>
      </p:sp>
      <p:grpSp>
        <p:nvGrpSpPr>
          <p:cNvPr id="19" name="Group 19"/>
          <p:cNvGrpSpPr/>
          <p:nvPr>
            <p:custDataLst>
              <p:tags r:id="rId10"/>
            </p:custDataLst>
          </p:nvPr>
        </p:nvGrpSpPr>
        <p:grpSpPr>
          <a:xfrm rot="-846386">
            <a:off x="7236775" y="7414920"/>
            <a:ext cx="1185494" cy="1307710"/>
            <a:chOff x="0" y="0"/>
            <a:chExt cx="2107545" cy="232481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07545" cy="2324817"/>
            </a:xfrm>
            <a:custGeom>
              <a:avLst/>
              <a:gdLst/>
              <a:ahLst/>
              <a:cxnLst/>
              <a:rect l="l" t="t" r="r" b="b"/>
              <a:pathLst>
                <a:path w="2107545" h="2324817">
                  <a:moveTo>
                    <a:pt x="0" y="0"/>
                  </a:moveTo>
                  <a:lnTo>
                    <a:pt x="2107545" y="0"/>
                  </a:lnTo>
                  <a:lnTo>
                    <a:pt x="2107545" y="2324817"/>
                  </a:lnTo>
                  <a:lnTo>
                    <a:pt x="0" y="2324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fr-CA" sz="135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8002" y="910455"/>
              <a:ext cx="1951540" cy="100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9"/>
                </a:lnSpc>
                <a:spcBef>
                  <a:spcPct val="0"/>
                </a:spcBef>
              </a:pPr>
              <a:r>
                <a:rPr lang="en-US" sz="1092">
                  <a:solidFill>
                    <a:srgbClr val="FFFFFF"/>
                  </a:solidFill>
                  <a:latin typeface="Arial Bold"/>
                </a:rPr>
                <a:t>Espoir pour les prochaines générations</a:t>
              </a:r>
            </a:p>
          </p:txBody>
        </p:sp>
      </p:grpSp>
      <p:sp>
        <p:nvSpPr>
          <p:cNvPr id="22" name="Freeform 22"/>
          <p:cNvSpPr/>
          <p:nvPr>
            <p:custDataLst>
              <p:tags r:id="rId11"/>
            </p:custDataLst>
          </p:nvPr>
        </p:nvSpPr>
        <p:spPr>
          <a:xfrm rot="1289525" flipH="1">
            <a:off x="8686319" y="7532178"/>
            <a:ext cx="964672" cy="1054451"/>
          </a:xfrm>
          <a:custGeom>
            <a:avLst/>
            <a:gdLst/>
            <a:ahLst/>
            <a:cxnLst/>
            <a:rect l="l" t="t" r="r" b="b"/>
            <a:pathLst>
              <a:path w="1286229" h="1405935">
                <a:moveTo>
                  <a:pt x="1286229" y="0"/>
                </a:moveTo>
                <a:lnTo>
                  <a:pt x="0" y="0"/>
                </a:lnTo>
                <a:lnTo>
                  <a:pt x="0" y="1405935"/>
                </a:lnTo>
                <a:lnTo>
                  <a:pt x="1286229" y="1405935"/>
                </a:lnTo>
                <a:lnTo>
                  <a:pt x="1286229" y="0"/>
                </a:lnTo>
                <a:close/>
              </a:path>
            </a:pathLst>
          </a:custGeom>
          <a:blipFill>
            <a:blip r:embed="rId22"/>
            <a:stretch>
              <a:fillRect l="-483" t="-1892" r="-483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23" name="TextBox 23"/>
          <p:cNvSpPr txBox="1"/>
          <p:nvPr>
            <p:custDataLst>
              <p:tags r:id="rId12"/>
            </p:custDataLst>
          </p:nvPr>
        </p:nvSpPr>
        <p:spPr>
          <a:xfrm rot="1289525">
            <a:off x="8413663" y="8012976"/>
            <a:ext cx="1359209" cy="217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>
                <a:solidFill>
                  <a:srgbClr val="FFFFFF"/>
                </a:solidFill>
                <a:latin typeface="Arial Bold"/>
              </a:rPr>
              <a:t>S’unir</a:t>
            </a:r>
          </a:p>
        </p:txBody>
      </p:sp>
      <p:sp>
        <p:nvSpPr>
          <p:cNvPr id="24" name="Freeform 24"/>
          <p:cNvSpPr/>
          <p:nvPr>
            <p:custDataLst>
              <p:tags r:id="rId13"/>
            </p:custDataLst>
          </p:nvPr>
        </p:nvSpPr>
        <p:spPr>
          <a:xfrm rot="-1388179">
            <a:off x="9810720" y="7655077"/>
            <a:ext cx="964672" cy="1054451"/>
          </a:xfrm>
          <a:custGeom>
            <a:avLst/>
            <a:gdLst/>
            <a:ahLst/>
            <a:cxnLst/>
            <a:rect l="l" t="t" r="r" b="b"/>
            <a:pathLst>
              <a:path w="1286229" h="1405935">
                <a:moveTo>
                  <a:pt x="0" y="0"/>
                </a:moveTo>
                <a:lnTo>
                  <a:pt x="1286229" y="0"/>
                </a:lnTo>
                <a:lnTo>
                  <a:pt x="1286229" y="1405935"/>
                </a:lnTo>
                <a:lnTo>
                  <a:pt x="0" y="140593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483" t="-1892" r="-483"/>
            </a:stretch>
          </a:blipFill>
        </p:spPr>
        <p:txBody>
          <a:bodyPr/>
          <a:lstStyle/>
          <a:p>
            <a:endParaRPr lang="fr-CA" sz="1350"/>
          </a:p>
        </p:txBody>
      </p:sp>
      <p:sp>
        <p:nvSpPr>
          <p:cNvPr id="25" name="TextBox 25"/>
          <p:cNvSpPr txBox="1"/>
          <p:nvPr>
            <p:custDataLst>
              <p:tags r:id="rId14"/>
            </p:custDataLst>
          </p:nvPr>
        </p:nvSpPr>
        <p:spPr>
          <a:xfrm rot="-1142360">
            <a:off x="9628048" y="8173057"/>
            <a:ext cx="1359209" cy="217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>
                <a:solidFill>
                  <a:srgbClr val="FFFFFF"/>
                </a:solidFill>
                <a:latin typeface="Arial Bold"/>
              </a:rPr>
              <a:t>La relève</a:t>
            </a:r>
          </a:p>
        </p:txBody>
      </p:sp>
      <p:sp>
        <p:nvSpPr>
          <p:cNvPr id="26" name="TextBox 26"/>
          <p:cNvSpPr txBox="1"/>
          <p:nvPr>
            <p:custDataLst>
              <p:tags r:id="rId15"/>
            </p:custDataLst>
          </p:nvPr>
        </p:nvSpPr>
        <p:spPr>
          <a:xfrm>
            <a:off x="595123" y="2929865"/>
            <a:ext cx="7515608" cy="104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689F38"/>
                </a:solidFill>
                <a:latin typeface="Arial Bold"/>
              </a:rPr>
              <a:t>Comment préparer les arbres pour le congrès?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7BE5549EA46F47AD7E57FEE0EB1183" ma:contentTypeVersion="8" ma:contentTypeDescription="Crée un document." ma:contentTypeScope="" ma:versionID="954d47282a406974526496498646af78">
  <xsd:schema xmlns:xsd="http://www.w3.org/2001/XMLSchema" xmlns:xs="http://www.w3.org/2001/XMLSchema" xmlns:p="http://schemas.microsoft.com/office/2006/metadata/properties" xmlns:ns2="0654a82e-4466-4d96-b3e5-ea7d632e593f" xmlns:ns3="6fd6371c-43f7-4757-b888-259b6042096e" targetNamespace="http://schemas.microsoft.com/office/2006/metadata/properties" ma:root="true" ma:fieldsID="936d27a6893f03ba4b05a69fedaf0441" ns2:_="" ns3:_="">
    <xsd:import namespace="0654a82e-4466-4d96-b3e5-ea7d632e593f"/>
    <xsd:import namespace="6fd6371c-43f7-4757-b888-259b6042096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54a82e-4466-4d96-b3e5-ea7d632e593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dexed="true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d6371c-43f7-4757-b888-259b60420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100188-2D51-4851-AC63-C4282BE234C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9B22A5B-F984-4840-9780-B5F5D8ADE4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BA2898-24BB-4C71-A163-8FF9008882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54a82e-4466-4d96-b3e5-ea7d632e593f"/>
    <ds:schemaRef ds:uri="6fd6371c-43f7-4757-b888-259b604209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2818</Words>
  <Application>Microsoft Office PowerPoint</Application>
  <PresentationFormat>Personnalisé</PresentationFormat>
  <Paragraphs>315</Paragraphs>
  <Slides>55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55</vt:i4>
      </vt:variant>
    </vt:vector>
  </HeadingPairs>
  <TitlesOfParts>
    <vt:vector size="57" baseType="lpstr">
      <vt:lpstr>Office Theme</vt:lpstr>
      <vt:lpstr>1_Office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Intercomité - JARA 2024</dc:title>
  <dc:creator>Vie associative</dc:creator>
  <cp:lastModifiedBy>Vie Associative AFEAS</cp:lastModifiedBy>
  <cp:revision>3</cp:revision>
  <dcterms:created xsi:type="dcterms:W3CDTF">2006-08-16T00:00:00Z</dcterms:created>
  <dcterms:modified xsi:type="dcterms:W3CDTF">2024-08-15T14:41:25Z</dcterms:modified>
  <dc:identifier>DAF5l2mN8jY</dc:identifier>
</cp:coreProperties>
</file>