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5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18288000" cy="10287000"/>
  <p:notesSz cx="6858000" cy="9144000"/>
  <p:embeddedFontLst>
    <p:embeddedFont>
      <p:font typeface="Arial Bold" panose="020B0704020202020204" pitchFamily="34" charset="0"/>
      <p:regular r:id="rId60"/>
      <p:bold r:id="rId61"/>
    </p:embeddedFont>
    <p:embeddedFont>
      <p:font typeface="Open Sans" panose="020B0606030504020204" pitchFamily="34" charset="0"/>
      <p:regular r:id="rId62"/>
      <p:bold r:id="rId63"/>
      <p:italic r:id="rId64"/>
      <p:boldItalic r:id="rId65"/>
    </p:embeddedFont>
    <p:embeddedFont>
      <p:font typeface="Open Sans Bold" panose="020B0806030504020204" pitchFamily="34" charset="0"/>
      <p:regular r:id="rId66"/>
      <p:bold r:id="rId67"/>
    </p:embeddedFont>
    <p:embeddedFont>
      <p:font typeface="Open Sans Bold Bold" panose="020B0604020202020204" charset="0"/>
      <p:regular r:id="rId68"/>
    </p:embeddedFont>
    <p:embeddedFont>
      <p:font typeface="Open Sans Extra Bold" panose="020B0604020202020204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5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8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7.fntdata"/><Relationship Id="rId5" Type="http://schemas.openxmlformats.org/officeDocument/2006/relationships/slideMaster" Target="slideMasters/slideMaster1.xml"/><Relationship Id="rId61" Type="http://schemas.openxmlformats.org/officeDocument/2006/relationships/font" Target="fonts/font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3.fntdata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15.08.2024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Note d'animation: Prendre le temps d'accueillir toutes les participantes, de créer un lien avec elles avant de se lancer dans une rencontre chargée d'information.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Note d'animation: Prendre le temps d'accueillir toutes les participantes, de créer un lien avec elles avant de se lancer dans une rencontre chargée d'information.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sv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.png"/><Relationship Id="rId2" Type="http://schemas.openxmlformats.org/officeDocument/2006/relationships/tags" Target="../tags/tag2.xml"/><Relationship Id="rId16" Type="http://schemas.openxmlformats.org/officeDocument/2006/relationships/image" Target="../media/image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2.jpeg"/><Relationship Id="rId10" Type="http://schemas.openxmlformats.org/officeDocument/2006/relationships/tags" Target="../tags/tag10.xml"/><Relationship Id="rId19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feas-my.sharepoint.com/:b:/g/personal/vieassociative_afeas_qc_ca/EWXZn4GxLLJHurLoH_S-TN0BQXvuhtj7RJJPMIkZjq9oWA?e=d1vg4n" TargetMode="External"/><Relationship Id="rId3" Type="http://schemas.openxmlformats.org/officeDocument/2006/relationships/tags" Target="../tags/tag9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25.svg"/><Relationship Id="rId5" Type="http://schemas.openxmlformats.org/officeDocument/2006/relationships/tags" Target="../tags/tag93.xml"/><Relationship Id="rId10" Type="http://schemas.openxmlformats.org/officeDocument/2006/relationships/image" Target="../media/image24.png"/><Relationship Id="rId4" Type="http://schemas.openxmlformats.org/officeDocument/2006/relationships/tags" Target="../tags/tag92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8.png"/><Relationship Id="rId5" Type="http://schemas.openxmlformats.org/officeDocument/2006/relationships/tags" Target="../tags/tag99.xml"/><Relationship Id="rId10" Type="http://schemas.openxmlformats.org/officeDocument/2006/relationships/image" Target="../media/image22.pn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image" Target="../media/image29.svg"/><Relationship Id="rId18" Type="http://schemas.openxmlformats.org/officeDocument/2006/relationships/image" Target="../media/image25.svg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openxmlformats.org/officeDocument/2006/relationships/tags" Target="../tags/tag104.xml"/><Relationship Id="rId16" Type="http://schemas.openxmlformats.org/officeDocument/2006/relationships/image" Target="../media/image32.sv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image" Target="../media/image27.svg"/><Relationship Id="rId5" Type="http://schemas.openxmlformats.org/officeDocument/2006/relationships/tags" Target="../tags/tag107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tags" Target="../tags/tag10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25.svg"/><Relationship Id="rId5" Type="http://schemas.openxmlformats.org/officeDocument/2006/relationships/tags" Target="../tags/tag115.xml"/><Relationship Id="rId10" Type="http://schemas.openxmlformats.org/officeDocument/2006/relationships/image" Target="../media/image24.png"/><Relationship Id="rId4" Type="http://schemas.openxmlformats.org/officeDocument/2006/relationships/tags" Target="../tags/tag114.xml"/><Relationship Id="rId9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image" Target="../media/image29.svg"/><Relationship Id="rId3" Type="http://schemas.openxmlformats.org/officeDocument/2006/relationships/tags" Target="../tags/tag119.xml"/><Relationship Id="rId21" Type="http://schemas.openxmlformats.org/officeDocument/2006/relationships/image" Target="../media/image33.jpeg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image" Target="../media/image28.png"/><Relationship Id="rId33" Type="http://schemas.openxmlformats.org/officeDocument/2006/relationships/image" Target="../media/image25.svg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38.svg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image" Target="../media/image36.jpeg"/><Relationship Id="rId32" Type="http://schemas.openxmlformats.org/officeDocument/2006/relationships/image" Target="../media/image24.png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image" Target="../media/image35.jpeg"/><Relationship Id="rId28" Type="http://schemas.openxmlformats.org/officeDocument/2006/relationships/image" Target="../media/image37.png"/><Relationship Id="rId10" Type="http://schemas.openxmlformats.org/officeDocument/2006/relationships/tags" Target="../tags/tag126.xml"/><Relationship Id="rId19" Type="http://schemas.openxmlformats.org/officeDocument/2006/relationships/tags" Target="../tags/tag135.xml"/><Relationship Id="rId31" Type="http://schemas.openxmlformats.org/officeDocument/2006/relationships/image" Target="../media/image32.svg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image" Target="../media/image34.jpeg"/><Relationship Id="rId27" Type="http://schemas.openxmlformats.org/officeDocument/2006/relationships/image" Target="../media/image30.gif"/><Relationship Id="rId30" Type="http://schemas.openxmlformats.org/officeDocument/2006/relationships/image" Target="../media/image31.png"/><Relationship Id="rId8" Type="http://schemas.openxmlformats.org/officeDocument/2006/relationships/tags" Target="../tags/tag1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svg"/><Relationship Id="rId5" Type="http://schemas.openxmlformats.org/officeDocument/2006/relationships/tags" Target="../tags/tag140.xml"/><Relationship Id="rId10" Type="http://schemas.openxmlformats.org/officeDocument/2006/relationships/image" Target="../media/image24.png"/><Relationship Id="rId4" Type="http://schemas.openxmlformats.org/officeDocument/2006/relationships/tags" Target="../tags/tag139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image" Target="../media/image12.pn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0" Type="http://schemas.openxmlformats.org/officeDocument/2006/relationships/image" Target="../media/image14.png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tags" Target="../tags/tag157.xml"/><Relationship Id="rId10" Type="http://schemas.openxmlformats.org/officeDocument/2006/relationships/tags" Target="../tags/tag152.xml"/><Relationship Id="rId19" Type="http://schemas.openxmlformats.org/officeDocument/2006/relationships/image" Target="../media/image13.svg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image" Target="../media/image40.png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image" Target="../media/image39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63.xml"/><Relationship Id="rId10" Type="http://schemas.openxmlformats.org/officeDocument/2006/relationships/tags" Target="../tags/tag168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39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image" Target="../media/image42.png"/><Relationship Id="rId5" Type="http://schemas.openxmlformats.org/officeDocument/2006/relationships/tags" Target="../tags/tag17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2.xml"/><Relationship Id="rId9" Type="http://schemas.openxmlformats.org/officeDocument/2006/relationships/tags" Target="../tags/tag17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tags" Target="../tags/tag190.xml"/><Relationship Id="rId18" Type="http://schemas.openxmlformats.org/officeDocument/2006/relationships/image" Target="../media/image12.png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tags" Target="../tags/tag18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79.xml"/><Relationship Id="rId16" Type="http://schemas.openxmlformats.org/officeDocument/2006/relationships/tags" Target="../tags/tag193.xml"/><Relationship Id="rId20" Type="http://schemas.openxmlformats.org/officeDocument/2006/relationships/image" Target="../media/image14.png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tags" Target="../tags/tag188.xml"/><Relationship Id="rId5" Type="http://schemas.openxmlformats.org/officeDocument/2006/relationships/tags" Target="../tags/tag182.xml"/><Relationship Id="rId15" Type="http://schemas.openxmlformats.org/officeDocument/2006/relationships/tags" Target="../tags/tag192.xml"/><Relationship Id="rId10" Type="http://schemas.openxmlformats.org/officeDocument/2006/relationships/tags" Target="../tags/tag187.xml"/><Relationship Id="rId19" Type="http://schemas.openxmlformats.org/officeDocument/2006/relationships/image" Target="../media/image13.svg"/><Relationship Id="rId4" Type="http://schemas.openxmlformats.org/officeDocument/2006/relationships/tags" Target="../tags/tag181.xml"/><Relationship Id="rId9" Type="http://schemas.openxmlformats.org/officeDocument/2006/relationships/tags" Target="../tags/tag186.xml"/><Relationship Id="rId14" Type="http://schemas.openxmlformats.org/officeDocument/2006/relationships/tags" Target="../tags/tag19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5.svg"/><Relationship Id="rId5" Type="http://schemas.openxmlformats.org/officeDocument/2006/relationships/tags" Target="../tags/tag17.xml"/><Relationship Id="rId10" Type="http://schemas.openxmlformats.org/officeDocument/2006/relationships/image" Target="../media/image4.png"/><Relationship Id="rId4" Type="http://schemas.openxmlformats.org/officeDocument/2006/relationships/tags" Target="../tags/tag16.xml"/><Relationship Id="rId9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image" Target="../media/image44.pn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image" Target="../media/image43.gif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98.xml"/><Relationship Id="rId15" Type="http://schemas.openxmlformats.org/officeDocument/2006/relationships/image" Target="../media/image46.png"/><Relationship Id="rId10" Type="http://schemas.openxmlformats.org/officeDocument/2006/relationships/tags" Target="../tags/tag203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12" Type="http://schemas.openxmlformats.org/officeDocument/2006/relationships/image" Target="../media/image46.pn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image" Target="../media/image47.gif"/><Relationship Id="rId5" Type="http://schemas.openxmlformats.org/officeDocument/2006/relationships/tags" Target="../tags/tag20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07.xml"/><Relationship Id="rId9" Type="http://schemas.openxmlformats.org/officeDocument/2006/relationships/tags" Target="../tags/tag2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image" Target="../media/image46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image" Target="../media/image47.gif"/><Relationship Id="rId5" Type="http://schemas.openxmlformats.org/officeDocument/2006/relationships/tags" Target="../tags/tag21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16.xml"/><Relationship Id="rId9" Type="http://schemas.openxmlformats.org/officeDocument/2006/relationships/tags" Target="../tags/tag2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image" Target="../media/image46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image" Target="../media/image47.gif"/><Relationship Id="rId5" Type="http://schemas.openxmlformats.org/officeDocument/2006/relationships/tags" Target="../tags/tag22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25.xml"/><Relationship Id="rId9" Type="http://schemas.openxmlformats.org/officeDocument/2006/relationships/tags" Target="../tags/tag2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12" Type="http://schemas.openxmlformats.org/officeDocument/2006/relationships/image" Target="../media/image46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image" Target="../media/image47.gif"/><Relationship Id="rId5" Type="http://schemas.openxmlformats.org/officeDocument/2006/relationships/tags" Target="../tags/tag23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34.xml"/><Relationship Id="rId9" Type="http://schemas.openxmlformats.org/officeDocument/2006/relationships/tags" Target="../tags/tag2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50.png"/><Relationship Id="rId5" Type="http://schemas.openxmlformats.org/officeDocument/2006/relationships/tags" Target="../tags/tag244.xml"/><Relationship Id="rId10" Type="http://schemas.openxmlformats.org/officeDocument/2006/relationships/image" Target="../media/image49.png"/><Relationship Id="rId4" Type="http://schemas.openxmlformats.org/officeDocument/2006/relationships/tags" Target="../tags/tag243.xml"/><Relationship Id="rId9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18" Type="http://schemas.openxmlformats.org/officeDocument/2006/relationships/image" Target="../media/image12.png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48.xml"/><Relationship Id="rId16" Type="http://schemas.openxmlformats.org/officeDocument/2006/relationships/tags" Target="../tags/tag262.xml"/><Relationship Id="rId20" Type="http://schemas.openxmlformats.org/officeDocument/2006/relationships/image" Target="../media/image14.png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5" Type="http://schemas.openxmlformats.org/officeDocument/2006/relationships/tags" Target="../tags/tag251.xml"/><Relationship Id="rId15" Type="http://schemas.openxmlformats.org/officeDocument/2006/relationships/tags" Target="../tags/tag261.xml"/><Relationship Id="rId10" Type="http://schemas.openxmlformats.org/officeDocument/2006/relationships/tags" Target="../tags/tag256.xml"/><Relationship Id="rId19" Type="http://schemas.openxmlformats.org/officeDocument/2006/relationships/image" Target="../media/image13.svg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13" Type="http://schemas.openxmlformats.org/officeDocument/2006/relationships/image" Target="../media/image54.svg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image" Target="../media/image53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../media/image52.svg"/><Relationship Id="rId5" Type="http://schemas.openxmlformats.org/officeDocument/2006/relationships/tags" Target="../tags/tag267.xml"/><Relationship Id="rId10" Type="http://schemas.openxmlformats.org/officeDocument/2006/relationships/image" Target="../media/image51.png"/><Relationship Id="rId4" Type="http://schemas.openxmlformats.org/officeDocument/2006/relationships/tags" Target="../tags/tag266.xml"/><Relationship Id="rId9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13" Type="http://schemas.openxmlformats.org/officeDocument/2006/relationships/image" Target="../media/image54.svg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image" Target="../media/image53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52.svg"/><Relationship Id="rId5" Type="http://schemas.openxmlformats.org/officeDocument/2006/relationships/tags" Target="../tags/tag275.xml"/><Relationship Id="rId10" Type="http://schemas.openxmlformats.org/officeDocument/2006/relationships/image" Target="../media/image51.png"/><Relationship Id="rId4" Type="http://schemas.openxmlformats.org/officeDocument/2006/relationships/tags" Target="../tags/tag274.xml"/><Relationship Id="rId9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image" Target="../media/image51.png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12" Type="http://schemas.openxmlformats.org/officeDocument/2006/relationships/image" Target="../media/image54.svg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image" Target="../media/image53.png"/><Relationship Id="rId5" Type="http://schemas.openxmlformats.org/officeDocument/2006/relationships/tags" Target="../tags/tag2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9.sv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5.svg"/><Relationship Id="rId5" Type="http://schemas.openxmlformats.org/officeDocument/2006/relationships/tags" Target="../tags/tag24.xml"/><Relationship Id="rId10" Type="http://schemas.openxmlformats.org/officeDocument/2006/relationships/image" Target="../media/image4.png"/><Relationship Id="rId4" Type="http://schemas.openxmlformats.org/officeDocument/2006/relationships/tags" Target="../tags/tag23.xml"/><Relationship Id="rId9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tags" Target="../tags/tag300.xml"/><Relationship Id="rId18" Type="http://schemas.openxmlformats.org/officeDocument/2006/relationships/image" Target="../media/image12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tags" Target="../tags/tag29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89.xml"/><Relationship Id="rId16" Type="http://schemas.openxmlformats.org/officeDocument/2006/relationships/tags" Target="../tags/tag303.xml"/><Relationship Id="rId20" Type="http://schemas.openxmlformats.org/officeDocument/2006/relationships/image" Target="../media/image14.png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5" Type="http://schemas.openxmlformats.org/officeDocument/2006/relationships/tags" Target="../tags/tag292.xml"/><Relationship Id="rId15" Type="http://schemas.openxmlformats.org/officeDocument/2006/relationships/tags" Target="../tags/tag302.xml"/><Relationship Id="rId10" Type="http://schemas.openxmlformats.org/officeDocument/2006/relationships/tags" Target="../tags/tag297.xml"/><Relationship Id="rId19" Type="http://schemas.openxmlformats.org/officeDocument/2006/relationships/image" Target="../media/image13.svg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tags" Target="../tags/tag30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06.xml"/><Relationship Id="rId7" Type="http://schemas.openxmlformats.org/officeDocument/2006/relationships/tags" Target="../tags/tag310.xml"/><Relationship Id="rId12" Type="http://schemas.openxmlformats.org/officeDocument/2006/relationships/image" Target="../media/image58.svg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image" Target="../media/image57.png"/><Relationship Id="rId5" Type="http://schemas.openxmlformats.org/officeDocument/2006/relationships/tags" Target="../tags/tag308.xml"/><Relationship Id="rId10" Type="http://schemas.openxmlformats.org/officeDocument/2006/relationships/image" Target="../media/image56.svg"/><Relationship Id="rId4" Type="http://schemas.openxmlformats.org/officeDocument/2006/relationships/tags" Target="../tags/tag307.xml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13" Type="http://schemas.openxmlformats.org/officeDocument/2006/relationships/image" Target="../media/image60.png"/><Relationship Id="rId3" Type="http://schemas.openxmlformats.org/officeDocument/2006/relationships/tags" Target="../tags/tag313.xml"/><Relationship Id="rId7" Type="http://schemas.openxmlformats.org/officeDocument/2006/relationships/tags" Target="../tags/tag317.xml"/><Relationship Id="rId12" Type="http://schemas.openxmlformats.org/officeDocument/2006/relationships/image" Target="../media/image59.gif"/><Relationship Id="rId2" Type="http://schemas.openxmlformats.org/officeDocument/2006/relationships/tags" Target="../tags/tag312.xml"/><Relationship Id="rId16" Type="http://schemas.openxmlformats.org/officeDocument/2006/relationships/image" Target="../media/image56.svg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15.xml"/><Relationship Id="rId15" Type="http://schemas.openxmlformats.org/officeDocument/2006/relationships/image" Target="../media/image55.png"/><Relationship Id="rId10" Type="http://schemas.openxmlformats.org/officeDocument/2006/relationships/tags" Target="../tags/tag320.xml"/><Relationship Id="rId4" Type="http://schemas.openxmlformats.org/officeDocument/2006/relationships/tags" Target="../tags/tag314.xml"/><Relationship Id="rId9" Type="http://schemas.openxmlformats.org/officeDocument/2006/relationships/tags" Target="../tags/tag319.xml"/><Relationship Id="rId14" Type="http://schemas.openxmlformats.org/officeDocument/2006/relationships/image" Target="../media/image6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image" Target="../media/image56.svg"/><Relationship Id="rId3" Type="http://schemas.openxmlformats.org/officeDocument/2006/relationships/tags" Target="../tags/tag323.xml"/><Relationship Id="rId7" Type="http://schemas.openxmlformats.org/officeDocument/2006/relationships/tags" Target="../tags/tag327.xml"/><Relationship Id="rId12" Type="http://schemas.openxmlformats.org/officeDocument/2006/relationships/image" Target="../media/image55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image" Target="../media/image63.svg"/><Relationship Id="rId5" Type="http://schemas.openxmlformats.org/officeDocument/2006/relationships/tags" Target="../tags/tag325.xml"/><Relationship Id="rId10" Type="http://schemas.openxmlformats.org/officeDocument/2006/relationships/image" Target="../media/image62.png"/><Relationship Id="rId4" Type="http://schemas.openxmlformats.org/officeDocument/2006/relationships/tags" Target="../tags/tag324.xml"/><Relationship Id="rId9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36.xml"/><Relationship Id="rId13" Type="http://schemas.openxmlformats.org/officeDocument/2006/relationships/tags" Target="../tags/tag341.xml"/><Relationship Id="rId18" Type="http://schemas.openxmlformats.org/officeDocument/2006/relationships/image" Target="../media/image12.png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12" Type="http://schemas.openxmlformats.org/officeDocument/2006/relationships/tags" Target="../tags/tag340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30.xml"/><Relationship Id="rId16" Type="http://schemas.openxmlformats.org/officeDocument/2006/relationships/tags" Target="../tags/tag344.xml"/><Relationship Id="rId20" Type="http://schemas.openxmlformats.org/officeDocument/2006/relationships/image" Target="../media/image14.png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tags" Target="../tags/tag339.xml"/><Relationship Id="rId5" Type="http://schemas.openxmlformats.org/officeDocument/2006/relationships/tags" Target="../tags/tag333.xml"/><Relationship Id="rId15" Type="http://schemas.openxmlformats.org/officeDocument/2006/relationships/tags" Target="../tags/tag343.xml"/><Relationship Id="rId10" Type="http://schemas.openxmlformats.org/officeDocument/2006/relationships/tags" Target="../tags/tag338.xml"/><Relationship Id="rId19" Type="http://schemas.openxmlformats.org/officeDocument/2006/relationships/image" Target="../media/image13.svg"/><Relationship Id="rId4" Type="http://schemas.openxmlformats.org/officeDocument/2006/relationships/tags" Target="../tags/tag332.xml"/><Relationship Id="rId9" Type="http://schemas.openxmlformats.org/officeDocument/2006/relationships/tags" Target="../tags/tag337.xml"/><Relationship Id="rId14" Type="http://schemas.openxmlformats.org/officeDocument/2006/relationships/tags" Target="../tags/tag34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image" Target="../media/image66.jpeg"/><Relationship Id="rId5" Type="http://schemas.openxmlformats.org/officeDocument/2006/relationships/tags" Target="../tags/tag349.xml"/><Relationship Id="rId10" Type="http://schemas.openxmlformats.org/officeDocument/2006/relationships/image" Target="../media/image65.svg"/><Relationship Id="rId4" Type="http://schemas.openxmlformats.org/officeDocument/2006/relationships/tags" Target="../tags/tag348.xml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13" Type="http://schemas.openxmlformats.org/officeDocument/2006/relationships/image" Target="../media/image68.png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12" Type="http://schemas.openxmlformats.org/officeDocument/2006/relationships/image" Target="../media/image65.sv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image" Target="../media/image64.png"/><Relationship Id="rId5" Type="http://schemas.openxmlformats.org/officeDocument/2006/relationships/tags" Target="../tags/tag356.xml"/><Relationship Id="rId10" Type="http://schemas.openxmlformats.org/officeDocument/2006/relationships/image" Target="../media/image67.jpeg"/><Relationship Id="rId4" Type="http://schemas.openxmlformats.org/officeDocument/2006/relationships/tags" Target="../tags/tag35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image" Target="../media/image71.png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image" Target="../media/image65.sv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image" Target="../media/image64.png"/><Relationship Id="rId5" Type="http://schemas.openxmlformats.org/officeDocument/2006/relationships/tags" Target="../tags/tag364.xml"/><Relationship Id="rId10" Type="http://schemas.openxmlformats.org/officeDocument/2006/relationships/image" Target="../media/image70.png"/><Relationship Id="rId4" Type="http://schemas.openxmlformats.org/officeDocument/2006/relationships/tags" Target="../tags/tag363.xml"/><Relationship Id="rId9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image" Target="../media/image73.svg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12" Type="http://schemas.openxmlformats.org/officeDocument/2006/relationships/image" Target="../media/image72.pn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image" Target="../media/image65.svg"/><Relationship Id="rId5" Type="http://schemas.openxmlformats.org/officeDocument/2006/relationships/tags" Target="../tags/tag372.xml"/><Relationship Id="rId10" Type="http://schemas.openxmlformats.org/officeDocument/2006/relationships/image" Target="../media/image64.png"/><Relationship Id="rId4" Type="http://schemas.openxmlformats.org/officeDocument/2006/relationships/tags" Target="../tags/tag37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83.xml"/><Relationship Id="rId13" Type="http://schemas.openxmlformats.org/officeDocument/2006/relationships/image" Target="../media/image75.png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12" Type="http://schemas.openxmlformats.org/officeDocument/2006/relationships/image" Target="../media/image65.svg"/><Relationship Id="rId2" Type="http://schemas.openxmlformats.org/officeDocument/2006/relationships/tags" Target="../tags/tag377.xml"/><Relationship Id="rId16" Type="http://schemas.openxmlformats.org/officeDocument/2006/relationships/image" Target="../media/image78.svg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image" Target="../media/image64.png"/><Relationship Id="rId5" Type="http://schemas.openxmlformats.org/officeDocument/2006/relationships/tags" Target="../tags/tag380.xml"/><Relationship Id="rId15" Type="http://schemas.openxmlformats.org/officeDocument/2006/relationships/image" Target="../media/image77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79.xml"/><Relationship Id="rId9" Type="http://schemas.openxmlformats.org/officeDocument/2006/relationships/tags" Target="../tags/tag384.xml"/><Relationship Id="rId14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8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10" Type="http://schemas.openxmlformats.org/officeDocument/2006/relationships/hyperlink" Target="mailto:dalpe@afeas.qc.ca" TargetMode="External"/><Relationship Id="rId4" Type="http://schemas.openxmlformats.org/officeDocument/2006/relationships/tags" Target="../tags/tag388.xml"/><Relationship Id="rId9" Type="http://schemas.openxmlformats.org/officeDocument/2006/relationships/image" Target="../media/image6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12" Type="http://schemas.openxmlformats.org/officeDocument/2006/relationships/image" Target="../media/image76.sv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11" Type="http://schemas.openxmlformats.org/officeDocument/2006/relationships/image" Target="../media/image75.png"/><Relationship Id="rId5" Type="http://schemas.openxmlformats.org/officeDocument/2006/relationships/tags" Target="../tags/tag395.xml"/><Relationship Id="rId10" Type="http://schemas.openxmlformats.org/officeDocument/2006/relationships/image" Target="../media/image65.svg"/><Relationship Id="rId4" Type="http://schemas.openxmlformats.org/officeDocument/2006/relationships/tags" Target="../tags/tag394.xml"/><Relationship Id="rId9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image" Target="../media/image76.svg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image" Target="../media/image75.png"/><Relationship Id="rId5" Type="http://schemas.openxmlformats.org/officeDocument/2006/relationships/tags" Target="../tags/tag402.xml"/><Relationship Id="rId10" Type="http://schemas.openxmlformats.org/officeDocument/2006/relationships/image" Target="../media/image65.svg"/><Relationship Id="rId4" Type="http://schemas.openxmlformats.org/officeDocument/2006/relationships/tags" Target="../tags/tag401.xml"/><Relationship Id="rId9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12.xml"/><Relationship Id="rId13" Type="http://schemas.openxmlformats.org/officeDocument/2006/relationships/image" Target="../media/image64.png"/><Relationship Id="rId18" Type="http://schemas.openxmlformats.org/officeDocument/2006/relationships/image" Target="../media/image78.svg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77.png"/><Relationship Id="rId2" Type="http://schemas.openxmlformats.org/officeDocument/2006/relationships/tags" Target="../tags/tag406.xml"/><Relationship Id="rId16" Type="http://schemas.openxmlformats.org/officeDocument/2006/relationships/image" Target="../media/image80.svg"/><Relationship Id="rId20" Type="http://schemas.openxmlformats.org/officeDocument/2006/relationships/image" Target="../media/image82.svg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tags" Target="../tags/tag415.xml"/><Relationship Id="rId5" Type="http://schemas.openxmlformats.org/officeDocument/2006/relationships/tags" Target="../tags/tag409.xml"/><Relationship Id="rId15" Type="http://schemas.openxmlformats.org/officeDocument/2006/relationships/image" Target="../media/image79.png"/><Relationship Id="rId10" Type="http://schemas.openxmlformats.org/officeDocument/2006/relationships/tags" Target="../tags/tag414.xml"/><Relationship Id="rId19" Type="http://schemas.openxmlformats.org/officeDocument/2006/relationships/image" Target="../media/image81.png"/><Relationship Id="rId4" Type="http://schemas.openxmlformats.org/officeDocument/2006/relationships/tags" Target="../tags/tag408.xml"/><Relationship Id="rId9" Type="http://schemas.openxmlformats.org/officeDocument/2006/relationships/tags" Target="../tags/tag413.xml"/><Relationship Id="rId14" Type="http://schemas.openxmlformats.org/officeDocument/2006/relationships/image" Target="../media/image6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13" Type="http://schemas.openxmlformats.org/officeDocument/2006/relationships/tags" Target="../tags/tag428.xml"/><Relationship Id="rId18" Type="http://schemas.openxmlformats.org/officeDocument/2006/relationships/image" Target="../media/image12.png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12" Type="http://schemas.openxmlformats.org/officeDocument/2006/relationships/tags" Target="../tags/tag427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417.xml"/><Relationship Id="rId16" Type="http://schemas.openxmlformats.org/officeDocument/2006/relationships/tags" Target="../tags/tag431.xml"/><Relationship Id="rId20" Type="http://schemas.openxmlformats.org/officeDocument/2006/relationships/image" Target="../media/image14.png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tags" Target="../tags/tag426.xml"/><Relationship Id="rId5" Type="http://schemas.openxmlformats.org/officeDocument/2006/relationships/tags" Target="../tags/tag420.xml"/><Relationship Id="rId15" Type="http://schemas.openxmlformats.org/officeDocument/2006/relationships/tags" Target="../tags/tag430.xml"/><Relationship Id="rId10" Type="http://schemas.openxmlformats.org/officeDocument/2006/relationships/tags" Target="../tags/tag425.xml"/><Relationship Id="rId19" Type="http://schemas.openxmlformats.org/officeDocument/2006/relationships/image" Target="../media/image13.svg"/><Relationship Id="rId4" Type="http://schemas.openxmlformats.org/officeDocument/2006/relationships/tags" Target="../tags/tag419.xml"/><Relationship Id="rId9" Type="http://schemas.openxmlformats.org/officeDocument/2006/relationships/tags" Target="../tags/tag424.xml"/><Relationship Id="rId14" Type="http://schemas.openxmlformats.org/officeDocument/2006/relationships/tags" Target="../tags/tag42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12" Type="http://schemas.openxmlformats.org/officeDocument/2006/relationships/image" Target="../media/image86.svg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image" Target="../media/image85.png"/><Relationship Id="rId5" Type="http://schemas.openxmlformats.org/officeDocument/2006/relationships/tags" Target="../tags/tag436.xml"/><Relationship Id="rId10" Type="http://schemas.openxmlformats.org/officeDocument/2006/relationships/image" Target="../media/image84.svg"/><Relationship Id="rId4" Type="http://schemas.openxmlformats.org/officeDocument/2006/relationships/tags" Target="../tags/tag435.xml"/><Relationship Id="rId9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12" Type="http://schemas.openxmlformats.org/officeDocument/2006/relationships/image" Target="../media/image86.sv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image" Target="../media/image85.png"/><Relationship Id="rId5" Type="http://schemas.openxmlformats.org/officeDocument/2006/relationships/tags" Target="../tags/tag443.xml"/><Relationship Id="rId10" Type="http://schemas.openxmlformats.org/officeDocument/2006/relationships/image" Target="../media/image84.svg"/><Relationship Id="rId4" Type="http://schemas.openxmlformats.org/officeDocument/2006/relationships/tags" Target="../tags/tag442.xml"/><Relationship Id="rId9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48.xml"/><Relationship Id="rId7" Type="http://schemas.openxmlformats.org/officeDocument/2006/relationships/tags" Target="../tags/tag452.xml"/><Relationship Id="rId12" Type="http://schemas.openxmlformats.org/officeDocument/2006/relationships/image" Target="../media/image86.sv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11" Type="http://schemas.openxmlformats.org/officeDocument/2006/relationships/image" Target="../media/image85.png"/><Relationship Id="rId5" Type="http://schemas.openxmlformats.org/officeDocument/2006/relationships/tags" Target="../tags/tag450.xml"/><Relationship Id="rId10" Type="http://schemas.openxmlformats.org/officeDocument/2006/relationships/image" Target="../media/image84.svg"/><Relationship Id="rId4" Type="http://schemas.openxmlformats.org/officeDocument/2006/relationships/tags" Target="../tags/tag449.xml"/><Relationship Id="rId9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55.xml"/><Relationship Id="rId7" Type="http://schemas.openxmlformats.org/officeDocument/2006/relationships/tags" Target="../tags/tag459.xml"/><Relationship Id="rId12" Type="http://schemas.openxmlformats.org/officeDocument/2006/relationships/image" Target="../media/image86.svg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tags" Target="../tags/tag458.xml"/><Relationship Id="rId11" Type="http://schemas.openxmlformats.org/officeDocument/2006/relationships/image" Target="../media/image85.png"/><Relationship Id="rId5" Type="http://schemas.openxmlformats.org/officeDocument/2006/relationships/tags" Target="../tags/tag457.xml"/><Relationship Id="rId10" Type="http://schemas.openxmlformats.org/officeDocument/2006/relationships/image" Target="../media/image84.svg"/><Relationship Id="rId4" Type="http://schemas.openxmlformats.org/officeDocument/2006/relationships/tags" Target="../tags/tag456.xml"/><Relationship Id="rId9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67.xml"/><Relationship Id="rId13" Type="http://schemas.openxmlformats.org/officeDocument/2006/relationships/tags" Target="../tags/tag472.xml"/><Relationship Id="rId18" Type="http://schemas.openxmlformats.org/officeDocument/2006/relationships/image" Target="../media/image12.png"/><Relationship Id="rId3" Type="http://schemas.openxmlformats.org/officeDocument/2006/relationships/tags" Target="../tags/tag462.xml"/><Relationship Id="rId7" Type="http://schemas.openxmlformats.org/officeDocument/2006/relationships/tags" Target="../tags/tag466.xml"/><Relationship Id="rId12" Type="http://schemas.openxmlformats.org/officeDocument/2006/relationships/tags" Target="../tags/tag471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461.xml"/><Relationship Id="rId16" Type="http://schemas.openxmlformats.org/officeDocument/2006/relationships/tags" Target="../tags/tag475.xml"/><Relationship Id="rId20" Type="http://schemas.openxmlformats.org/officeDocument/2006/relationships/image" Target="../media/image14.png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11" Type="http://schemas.openxmlformats.org/officeDocument/2006/relationships/tags" Target="../tags/tag470.xml"/><Relationship Id="rId5" Type="http://schemas.openxmlformats.org/officeDocument/2006/relationships/tags" Target="../tags/tag464.xml"/><Relationship Id="rId15" Type="http://schemas.openxmlformats.org/officeDocument/2006/relationships/tags" Target="../tags/tag474.xml"/><Relationship Id="rId10" Type="http://schemas.openxmlformats.org/officeDocument/2006/relationships/tags" Target="../tags/tag469.xml"/><Relationship Id="rId19" Type="http://schemas.openxmlformats.org/officeDocument/2006/relationships/image" Target="../media/image13.svg"/><Relationship Id="rId4" Type="http://schemas.openxmlformats.org/officeDocument/2006/relationships/tags" Target="../tags/tag463.xml"/><Relationship Id="rId9" Type="http://schemas.openxmlformats.org/officeDocument/2006/relationships/tags" Target="../tags/tag468.xml"/><Relationship Id="rId14" Type="http://schemas.openxmlformats.org/officeDocument/2006/relationships/tags" Target="../tags/tag47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image" Target="../media/image12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image" Target="../media/image14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10" Type="http://schemas.openxmlformats.org/officeDocument/2006/relationships/tags" Target="../tags/tag42.xml"/><Relationship Id="rId19" Type="http://schemas.openxmlformats.org/officeDocument/2006/relationships/image" Target="../media/image13.sv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78.xml"/><Relationship Id="rId7" Type="http://schemas.openxmlformats.org/officeDocument/2006/relationships/tags" Target="../tags/tag482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image" Target="../media/image89.svg"/><Relationship Id="rId5" Type="http://schemas.openxmlformats.org/officeDocument/2006/relationships/tags" Target="../tags/tag480.xml"/><Relationship Id="rId10" Type="http://schemas.openxmlformats.org/officeDocument/2006/relationships/image" Target="../media/image88.png"/><Relationship Id="rId4" Type="http://schemas.openxmlformats.org/officeDocument/2006/relationships/tags" Target="../tags/tag479.xml"/><Relationship Id="rId9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490.xml"/><Relationship Id="rId3" Type="http://schemas.openxmlformats.org/officeDocument/2006/relationships/tags" Target="../tags/tag485.xml"/><Relationship Id="rId7" Type="http://schemas.openxmlformats.org/officeDocument/2006/relationships/tags" Target="../tags/tag489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11" Type="http://schemas.openxmlformats.org/officeDocument/2006/relationships/image" Target="../media/image87.png"/><Relationship Id="rId5" Type="http://schemas.openxmlformats.org/officeDocument/2006/relationships/tags" Target="../tags/tag487.xml"/><Relationship Id="rId10" Type="http://schemas.openxmlformats.org/officeDocument/2006/relationships/image" Target="../media/image90.png"/><Relationship Id="rId4" Type="http://schemas.openxmlformats.org/officeDocument/2006/relationships/tags" Target="../tags/tag486.xml"/><Relationship Id="rId9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498.xml"/><Relationship Id="rId3" Type="http://schemas.openxmlformats.org/officeDocument/2006/relationships/tags" Target="../tags/tag493.xml"/><Relationship Id="rId7" Type="http://schemas.openxmlformats.org/officeDocument/2006/relationships/tags" Target="../tags/tag497.xml"/><Relationship Id="rId12" Type="http://schemas.openxmlformats.org/officeDocument/2006/relationships/image" Target="../media/image87.png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11" Type="http://schemas.openxmlformats.org/officeDocument/2006/relationships/image" Target="../media/image90.png"/><Relationship Id="rId5" Type="http://schemas.openxmlformats.org/officeDocument/2006/relationships/tags" Target="../tags/tag49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94.xml"/><Relationship Id="rId9" Type="http://schemas.openxmlformats.org/officeDocument/2006/relationships/tags" Target="../tags/tag49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07.xml"/><Relationship Id="rId13" Type="http://schemas.openxmlformats.org/officeDocument/2006/relationships/image" Target="../media/image2.jpeg"/><Relationship Id="rId3" Type="http://schemas.openxmlformats.org/officeDocument/2006/relationships/tags" Target="../tags/tag502.xml"/><Relationship Id="rId7" Type="http://schemas.openxmlformats.org/officeDocument/2006/relationships/tags" Target="../tags/tag506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tags" Target="../tags/tag501.xml"/><Relationship Id="rId16" Type="http://schemas.openxmlformats.org/officeDocument/2006/relationships/image" Target="../media/image5.svg"/><Relationship Id="rId1" Type="http://schemas.openxmlformats.org/officeDocument/2006/relationships/tags" Target="../tags/tag500.xml"/><Relationship Id="rId6" Type="http://schemas.openxmlformats.org/officeDocument/2006/relationships/tags" Target="../tags/tag50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04.xml"/><Relationship Id="rId15" Type="http://schemas.openxmlformats.org/officeDocument/2006/relationships/image" Target="../media/image4.png"/><Relationship Id="rId10" Type="http://schemas.openxmlformats.org/officeDocument/2006/relationships/tags" Target="../tags/tag509.xml"/><Relationship Id="rId4" Type="http://schemas.openxmlformats.org/officeDocument/2006/relationships/tags" Target="../tags/tag503.xml"/><Relationship Id="rId9" Type="http://schemas.openxmlformats.org/officeDocument/2006/relationships/tags" Target="../tags/tag508.xml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17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16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15.jpeg"/><Relationship Id="rId5" Type="http://schemas.openxmlformats.org/officeDocument/2006/relationships/tags" Target="../tags/tag53.xml"/><Relationship Id="rId15" Type="http://schemas.openxmlformats.org/officeDocument/2006/relationships/image" Target="../media/image19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image" Target="../media/image16.jpeg"/><Relationship Id="rId3" Type="http://schemas.openxmlformats.org/officeDocument/2006/relationships/tags" Target="../tags/tag67.xml"/><Relationship Id="rId21" Type="http://schemas.openxmlformats.org/officeDocument/2006/relationships/image" Target="../media/image19.jpeg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image" Target="../media/image15.jpeg"/><Relationship Id="rId2" Type="http://schemas.openxmlformats.org/officeDocument/2006/relationships/tags" Target="../tags/tag66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18.jpe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10" Type="http://schemas.openxmlformats.org/officeDocument/2006/relationships/tags" Target="../tags/tag74.xml"/><Relationship Id="rId19" Type="http://schemas.openxmlformats.org/officeDocument/2006/relationships/image" Target="../media/image17.jpe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9.sv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8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22.png"/><Relationship Id="rId5" Type="http://schemas.openxmlformats.org/officeDocument/2006/relationships/tags" Target="../tags/tag8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83.xml"/><Relationship Id="rId9" Type="http://schemas.openxmlformats.org/officeDocument/2006/relationships/tags" Target="../tags/tag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177428" y="-3844894"/>
            <a:ext cx="6058164" cy="524637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solidFill>
              <a:srgbClr val="8DC63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14983982" y="-815226"/>
            <a:ext cx="5665256" cy="4868579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0110753" y="1657115"/>
            <a:ext cx="6058164" cy="5246370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4"/>
              <a:stretch>
                <a:fillRect l="-55161" t="-22385" r="-47202" b="-33340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9" name="Group 9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4907782" y="4375550"/>
            <a:ext cx="6058164" cy="5246370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5"/>
              <a:stretch>
                <a:fillRect l="-29981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1" name="Group 11"/>
          <p:cNvGrpSpPr/>
          <p:nvPr>
            <p:custDataLst>
              <p:tags r:id="rId5"/>
            </p:custDataLst>
          </p:nvPr>
        </p:nvGrpSpPr>
        <p:grpSpPr>
          <a:xfrm>
            <a:off x="10202432" y="7151135"/>
            <a:ext cx="5928385" cy="5094706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DC572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331557" y="-1221709"/>
            <a:ext cx="6058164" cy="5246370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6"/>
              <a:stretch>
                <a:fillRect l="-34500" r="-47147" b="-39783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 16"/>
          <p:cNvGrpSpPr/>
          <p:nvPr>
            <p:custDataLst>
              <p:tags r:id="rId7"/>
            </p:custDataLst>
          </p:nvPr>
        </p:nvGrpSpPr>
        <p:grpSpPr>
          <a:xfrm>
            <a:off x="379572" y="398622"/>
            <a:ext cx="4210323" cy="6419139"/>
            <a:chOff x="0" y="0"/>
            <a:chExt cx="3585346" cy="54662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023778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8" name="Freeform 18"/>
          <p:cNvSpPr/>
          <p:nvPr>
            <p:custDataLst>
              <p:tags r:id="rId8"/>
            </p:custDataLst>
          </p:nvPr>
        </p:nvSpPr>
        <p:spPr>
          <a:xfrm>
            <a:off x="4049328" y="9258300"/>
            <a:ext cx="3225149" cy="3213055"/>
          </a:xfrm>
          <a:custGeom>
            <a:avLst/>
            <a:gdLst/>
            <a:ahLst/>
            <a:cxnLst/>
            <a:rect l="l" t="t" r="r" b="b"/>
            <a:pathLst>
              <a:path w="3225149" h="3213055">
                <a:moveTo>
                  <a:pt x="0" y="0"/>
                </a:moveTo>
                <a:lnTo>
                  <a:pt x="3225149" y="0"/>
                </a:lnTo>
                <a:lnTo>
                  <a:pt x="3225149" y="3213055"/>
                </a:lnTo>
                <a:lnTo>
                  <a:pt x="0" y="32130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9"/>
            </p:custDataLst>
          </p:nvPr>
        </p:nvSpPr>
        <p:spPr>
          <a:xfrm>
            <a:off x="379572" y="7899804"/>
            <a:ext cx="3264497" cy="2233176"/>
          </a:xfrm>
          <a:custGeom>
            <a:avLst/>
            <a:gdLst/>
            <a:ahLst/>
            <a:cxnLst/>
            <a:rect l="l" t="t" r="r" b="b"/>
            <a:pathLst>
              <a:path w="3264497" h="2233176">
                <a:moveTo>
                  <a:pt x="0" y="0"/>
                </a:moveTo>
                <a:lnTo>
                  <a:pt x="3264497" y="0"/>
                </a:lnTo>
                <a:lnTo>
                  <a:pt x="3264497" y="2233176"/>
                </a:lnTo>
                <a:lnTo>
                  <a:pt x="0" y="223317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0" name="TextBox 20"/>
          <p:cNvSpPr txBox="1"/>
          <p:nvPr>
            <p:custDataLst>
              <p:tags r:id="rId10"/>
            </p:custDataLst>
          </p:nvPr>
        </p:nvSpPr>
        <p:spPr>
          <a:xfrm>
            <a:off x="692931" y="4823154"/>
            <a:ext cx="10249670" cy="1320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25"/>
              </a:lnSpc>
            </a:pPr>
            <a:r>
              <a:rPr lang="en-US" sz="10025">
                <a:solidFill>
                  <a:srgbClr val="023778"/>
                </a:solidFill>
                <a:latin typeface="Open Sans Extra Bold"/>
              </a:rPr>
              <a:t>INTERCOMITÉ 2</a:t>
            </a:r>
          </a:p>
        </p:txBody>
      </p:sp>
      <p:sp>
        <p:nvSpPr>
          <p:cNvPr id="21" name="TextBox 21"/>
          <p:cNvSpPr txBox="1"/>
          <p:nvPr>
            <p:custDataLst>
              <p:tags r:id="rId11"/>
            </p:custDataLst>
          </p:nvPr>
        </p:nvSpPr>
        <p:spPr>
          <a:xfrm>
            <a:off x="744834" y="6005141"/>
            <a:ext cx="9644439" cy="99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83"/>
              </a:lnSpc>
            </a:pPr>
            <a:r>
              <a:rPr lang="en-US" sz="5774" spc="485">
                <a:solidFill>
                  <a:srgbClr val="DC5728"/>
                </a:solidFill>
                <a:latin typeface="Open Sans Bold"/>
              </a:rPr>
              <a:t>Ensemble pour l’Afeas</a:t>
            </a:r>
          </a:p>
        </p:txBody>
      </p:sp>
      <p:sp>
        <p:nvSpPr>
          <p:cNvPr id="22" name="TextBox 22"/>
          <p:cNvSpPr txBox="1"/>
          <p:nvPr>
            <p:custDataLst>
              <p:tags r:id="rId12"/>
            </p:custDataLst>
          </p:nvPr>
        </p:nvSpPr>
        <p:spPr>
          <a:xfrm>
            <a:off x="744834" y="3539350"/>
            <a:ext cx="7560715" cy="1083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69"/>
              </a:lnSpc>
            </a:pPr>
            <a:r>
              <a:rPr lang="en-US" sz="6335">
                <a:solidFill>
                  <a:srgbClr val="8DC63F"/>
                </a:solidFill>
                <a:latin typeface="Open Sans Bold Bold"/>
              </a:rPr>
              <a:t>17 avril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62285" y="683777"/>
            <a:ext cx="10346433" cy="1247175"/>
            <a:chOff x="0" y="0"/>
            <a:chExt cx="2737790" cy="3300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37790" cy="330017"/>
            </a:xfrm>
            <a:custGeom>
              <a:avLst/>
              <a:gdLst/>
              <a:ahLst/>
              <a:cxnLst/>
              <a:rect l="l" t="t" r="r" b="b"/>
              <a:pathLst>
                <a:path w="2737790" h="330017">
                  <a:moveTo>
                    <a:pt x="11972" y="0"/>
                  </a:moveTo>
                  <a:lnTo>
                    <a:pt x="2725818" y="0"/>
                  </a:lnTo>
                  <a:cubicBezTo>
                    <a:pt x="2732430" y="0"/>
                    <a:pt x="2737790" y="5360"/>
                    <a:pt x="2737790" y="11972"/>
                  </a:cubicBezTo>
                  <a:lnTo>
                    <a:pt x="2737790" y="318045"/>
                  </a:lnTo>
                  <a:cubicBezTo>
                    <a:pt x="2737790" y="321220"/>
                    <a:pt x="2736529" y="324266"/>
                    <a:pt x="2734284" y="326511"/>
                  </a:cubicBezTo>
                  <a:cubicBezTo>
                    <a:pt x="2732038" y="328756"/>
                    <a:pt x="2728993" y="330017"/>
                    <a:pt x="2725818" y="330017"/>
                  </a:cubicBezTo>
                  <a:lnTo>
                    <a:pt x="11972" y="330017"/>
                  </a:lnTo>
                  <a:cubicBezTo>
                    <a:pt x="5360" y="330017"/>
                    <a:pt x="0" y="324657"/>
                    <a:pt x="0" y="318045"/>
                  </a:cubicBezTo>
                  <a:lnTo>
                    <a:pt x="0" y="11972"/>
                  </a:lnTo>
                  <a:cubicBezTo>
                    <a:pt x="0" y="8797"/>
                    <a:pt x="1261" y="5752"/>
                    <a:pt x="3507" y="3507"/>
                  </a:cubicBezTo>
                  <a:cubicBezTo>
                    <a:pt x="5752" y="1261"/>
                    <a:pt x="8797" y="0"/>
                    <a:pt x="11972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37790" cy="368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779887" y="931402"/>
            <a:ext cx="9994508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UN PETIT APERÇU DU PROJET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>
            <a:hlinkClick r:id="rId8" tooltip="https://afeas-my.sharepoint.com/:b:/g/personal/vieassociative_afeas_qc_ca/EWXZn4GxLLJHurLoH_S-TN0BQXvuhtj7RJJPMIkZjq9oWA?e=d1vg4n"/>
          </p:cNvPr>
          <p:cNvSpPr/>
          <p:nvPr>
            <p:custDataLst>
              <p:tags r:id="rId5"/>
            </p:custDataLst>
          </p:nvPr>
        </p:nvSpPr>
        <p:spPr>
          <a:xfrm>
            <a:off x="2684171" y="2164333"/>
            <a:ext cx="12919658" cy="7267307"/>
          </a:xfrm>
          <a:custGeom>
            <a:avLst/>
            <a:gdLst/>
            <a:ahLst/>
            <a:cxnLst/>
            <a:rect l="l" t="t" r="r" b="b"/>
            <a:pathLst>
              <a:path w="12919658" h="7267307">
                <a:moveTo>
                  <a:pt x="0" y="0"/>
                </a:moveTo>
                <a:lnTo>
                  <a:pt x="12919658" y="0"/>
                </a:lnTo>
                <a:lnTo>
                  <a:pt x="12919658" y="7267308"/>
                </a:lnTo>
                <a:lnTo>
                  <a:pt x="0" y="72673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42" r="-526"/>
            </a:stretch>
          </a:blipFill>
        </p:spPr>
        <p:txBody>
          <a:bodyPr/>
          <a:lstStyle/>
          <a:p>
            <a:endParaRPr lang="fr-CA" dirty="0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 rot="1114741">
            <a:off x="14475866" y="690333"/>
            <a:ext cx="2391976" cy="2332177"/>
          </a:xfrm>
          <a:custGeom>
            <a:avLst/>
            <a:gdLst/>
            <a:ahLst/>
            <a:cxnLst/>
            <a:rect l="l" t="t" r="r" b="b"/>
            <a:pathLst>
              <a:path w="2391976" h="2332177">
                <a:moveTo>
                  <a:pt x="0" y="0"/>
                </a:moveTo>
                <a:lnTo>
                  <a:pt x="2391976" y="0"/>
                </a:lnTo>
                <a:lnTo>
                  <a:pt x="2391976" y="2332176"/>
                </a:lnTo>
                <a:lnTo>
                  <a:pt x="0" y="23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64253" y="770212"/>
            <a:ext cx="9685005" cy="1006467"/>
            <a:chOff x="0" y="0"/>
            <a:chExt cx="2562768" cy="2663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62768" cy="266323"/>
            </a:xfrm>
            <a:custGeom>
              <a:avLst/>
              <a:gdLst/>
              <a:ahLst/>
              <a:cxnLst/>
              <a:rect l="l" t="t" r="r" b="b"/>
              <a:pathLst>
                <a:path w="2562768" h="266323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53533"/>
                  </a:lnTo>
                  <a:cubicBezTo>
                    <a:pt x="2562768" y="256925"/>
                    <a:pt x="2561421" y="260179"/>
                    <a:pt x="2559022" y="262577"/>
                  </a:cubicBezTo>
                  <a:cubicBezTo>
                    <a:pt x="2556624" y="264976"/>
                    <a:pt x="2553371" y="266323"/>
                    <a:pt x="2549978" y="266323"/>
                  </a:cubicBezTo>
                  <a:lnTo>
                    <a:pt x="12790" y="266323"/>
                  </a:lnTo>
                  <a:cubicBezTo>
                    <a:pt x="9398" y="266323"/>
                    <a:pt x="6145" y="264976"/>
                    <a:pt x="3746" y="262577"/>
                  </a:cubicBezTo>
                  <a:cubicBezTo>
                    <a:pt x="1348" y="260179"/>
                    <a:pt x="0" y="256925"/>
                    <a:pt x="0" y="253533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62768" cy="30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781855" y="935338"/>
            <a:ext cx="9449802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MOSAÏQUE AFEAS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911099" y="2061513"/>
            <a:ext cx="16465803" cy="568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  <a:ea typeface="Arial Bold"/>
              </a:rPr>
              <a:t>Voici</a:t>
            </a:r>
            <a:r>
              <a:rPr lang="en-US" sz="3999" dirty="0">
                <a:solidFill>
                  <a:srgbClr val="689F38"/>
                </a:solidFill>
                <a:latin typeface="Arial Bold"/>
                <a:ea typeface="Arial Bold"/>
              </a:rPr>
              <a:t> comment </a:t>
            </a:r>
            <a:r>
              <a:rPr lang="en-US" sz="3999" dirty="0" err="1">
                <a:solidFill>
                  <a:srgbClr val="689F38"/>
                </a:solidFill>
                <a:latin typeface="Arial Bold"/>
                <a:ea typeface="Arial Bold"/>
              </a:rPr>
              <a:t>participer</a:t>
            </a:r>
            <a:r>
              <a:rPr lang="en-US" sz="3999" dirty="0">
                <a:solidFill>
                  <a:srgbClr val="689F38"/>
                </a:solidFill>
                <a:latin typeface="Arial Bold"/>
                <a:ea typeface="Arial Bold"/>
              </a:rPr>
              <a:t> au </a:t>
            </a:r>
            <a:r>
              <a:rPr lang="en-US" sz="3999" dirty="0" err="1">
                <a:solidFill>
                  <a:srgbClr val="689F38"/>
                </a:solidFill>
                <a:latin typeface="Arial Bold"/>
                <a:ea typeface="Arial Bold"/>
              </a:rPr>
              <a:t>projet</a:t>
            </a:r>
            <a:r>
              <a:rPr lang="en-US" sz="3999" dirty="0">
                <a:solidFill>
                  <a:srgbClr val="689F38"/>
                </a:solidFill>
                <a:latin typeface="Arial Bold"/>
                <a:ea typeface="Arial Bold"/>
              </a:rPr>
              <a:t> </a:t>
            </a:r>
            <a:r>
              <a:rPr lang="en-US" sz="3999" dirty="0" err="1">
                <a:solidFill>
                  <a:srgbClr val="689F38"/>
                </a:solidFill>
                <a:latin typeface="Arial Bold"/>
                <a:ea typeface="Arial Bold"/>
              </a:rPr>
              <a:t>rassembleur</a:t>
            </a:r>
            <a:r>
              <a:rPr lang="en-US" sz="3999" dirty="0">
                <a:solidFill>
                  <a:srgbClr val="689F38"/>
                </a:solidFill>
                <a:latin typeface="Arial Bold"/>
                <a:ea typeface="Arial Bold"/>
              </a:rPr>
              <a:t> 2024-2026﻿: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Nous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encourageons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Afeas locales et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à proposer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photo par Afeas,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représentant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instance respective.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photos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soumises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seront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ensuite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intégrées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dans la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réalisation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d'une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mosaïque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interactive qui sera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dévoilée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lors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du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congrès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2025.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Après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cette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présentation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Afeas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participantes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recevront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la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mosaïque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sous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forme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virtuelle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(PDF).</a:t>
            </a:r>
          </a:p>
        </p:txBody>
      </p:sp>
      <p:grpSp>
        <p:nvGrpSpPr>
          <p:cNvPr id="11" name="Group 11"/>
          <p:cNvGrpSpPr/>
          <p:nvPr>
            <p:custDataLst>
              <p:tags r:id="rId6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" name="Freeform 13"/>
          <p:cNvSpPr/>
          <p:nvPr>
            <p:custDataLst>
              <p:tags r:id="rId7"/>
            </p:custDataLst>
          </p:nvPr>
        </p:nvSpPr>
        <p:spPr>
          <a:xfrm rot="-5400000">
            <a:off x="15228439" y="777754"/>
            <a:ext cx="2295634" cy="2272677"/>
          </a:xfrm>
          <a:custGeom>
            <a:avLst/>
            <a:gdLst/>
            <a:ahLst/>
            <a:cxnLst/>
            <a:rect l="l" t="t" r="r" b="b"/>
            <a:pathLst>
              <a:path w="2295634" h="2272677">
                <a:moveTo>
                  <a:pt x="0" y="0"/>
                </a:moveTo>
                <a:lnTo>
                  <a:pt x="2295633" y="0"/>
                </a:lnTo>
                <a:lnTo>
                  <a:pt x="2295633" y="2272677"/>
                </a:lnTo>
                <a:lnTo>
                  <a:pt x="0" y="2272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4" name="Group 14"/>
          <p:cNvGrpSpPr/>
          <p:nvPr>
            <p:custDataLst>
              <p:tags r:id="rId8"/>
            </p:custDataLst>
          </p:nvPr>
        </p:nvGrpSpPr>
        <p:grpSpPr>
          <a:xfrm>
            <a:off x="13367733" y="7461391"/>
            <a:ext cx="4341627" cy="2085900"/>
            <a:chOff x="0" y="0"/>
            <a:chExt cx="5788836" cy="2781200"/>
          </a:xfrm>
        </p:grpSpPr>
        <p:sp>
          <p:nvSpPr>
            <p:cNvPr id="15" name="Freeform 15"/>
            <p:cNvSpPr/>
            <p:nvPr/>
          </p:nvSpPr>
          <p:spPr>
            <a:xfrm>
              <a:off x="359622" y="632231"/>
              <a:ext cx="4858923" cy="1664181"/>
            </a:xfrm>
            <a:custGeom>
              <a:avLst/>
              <a:gdLst/>
              <a:ahLst/>
              <a:cxnLst/>
              <a:rect l="l" t="t" r="r" b="b"/>
              <a:pathLst>
                <a:path w="4858923" h="1664181">
                  <a:moveTo>
                    <a:pt x="0" y="0"/>
                  </a:moveTo>
                  <a:lnTo>
                    <a:pt x="4858923" y="0"/>
                  </a:lnTo>
                  <a:lnTo>
                    <a:pt x="4858923" y="1664181"/>
                  </a:lnTo>
                  <a:lnTo>
                    <a:pt x="0" y="1664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258312"/>
              <a:ext cx="5578168" cy="52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75"/>
                </a:lnSpc>
              </a:pPr>
              <a:r>
                <a:rPr lang="en-US" sz="2410" spc="202">
                  <a:solidFill>
                    <a:srgbClr val="DC5728"/>
                  </a:solidFill>
                  <a:latin typeface="Open Sans Bold"/>
                </a:rPr>
                <a:t>Ensemble pour l’égalité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0669" y="-38100"/>
              <a:ext cx="5578168" cy="52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75"/>
                </a:lnSpc>
              </a:pPr>
              <a:r>
                <a:rPr lang="en-US" sz="2410" spc="202">
                  <a:solidFill>
                    <a:srgbClr val="DC5728"/>
                  </a:solidFill>
                  <a:latin typeface="Open Sans Bold"/>
                </a:rPr>
                <a:t>Ensemble pour l’Afeas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93497" y="857485"/>
            <a:ext cx="9685005" cy="1006467"/>
            <a:chOff x="0" y="0"/>
            <a:chExt cx="2562768" cy="2663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62768" cy="266323"/>
            </a:xfrm>
            <a:custGeom>
              <a:avLst/>
              <a:gdLst/>
              <a:ahLst/>
              <a:cxnLst/>
              <a:rect l="l" t="t" r="r" b="b"/>
              <a:pathLst>
                <a:path w="2562768" h="266323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53533"/>
                  </a:lnTo>
                  <a:cubicBezTo>
                    <a:pt x="2562768" y="256925"/>
                    <a:pt x="2561421" y="260179"/>
                    <a:pt x="2559022" y="262577"/>
                  </a:cubicBezTo>
                  <a:cubicBezTo>
                    <a:pt x="2556624" y="264976"/>
                    <a:pt x="2553371" y="266323"/>
                    <a:pt x="2549978" y="266323"/>
                  </a:cubicBezTo>
                  <a:lnTo>
                    <a:pt x="12790" y="266323"/>
                  </a:lnTo>
                  <a:cubicBezTo>
                    <a:pt x="9398" y="266323"/>
                    <a:pt x="6145" y="264976"/>
                    <a:pt x="3746" y="262577"/>
                  </a:cubicBezTo>
                  <a:cubicBezTo>
                    <a:pt x="1348" y="260179"/>
                    <a:pt x="0" y="256925"/>
                    <a:pt x="0" y="253533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62768" cy="30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11099" y="1022611"/>
            <a:ext cx="9449802" cy="158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MOSAÏQUE AFEAS</a:t>
            </a:r>
          </a:p>
          <a:p>
            <a:pPr>
              <a:lnSpc>
                <a:spcPts val="5884"/>
              </a:lnSpc>
            </a:pPr>
            <a:endParaRPr lang="en-US" sz="4986">
              <a:solidFill>
                <a:srgbClr val="FCFBFA"/>
              </a:solidFill>
              <a:latin typeface="Arial Bold"/>
            </a:endParaRP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584974" y="2161020"/>
            <a:ext cx="17142039" cy="709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comment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participer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au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projet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rassembleur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2024-2026:</a:t>
            </a:r>
          </a:p>
          <a:p>
            <a:pPr marL="863599" lvl="1" indent="-431800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023778"/>
                </a:solidFill>
                <a:latin typeface="Arial"/>
              </a:rPr>
              <a:t>Sélectionnez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un concept photo qui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reflète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thème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du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projet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rassembleur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c'est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-à-dire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image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représentative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votre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Afeas. </a:t>
            </a:r>
          </a:p>
          <a:p>
            <a:pPr marL="1828800" lvl="3" indent="-45720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23778"/>
                </a:solidFill>
                <a:latin typeface="Arial"/>
              </a:rPr>
              <a:t>Cela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pourrait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photo de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groupe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;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23778"/>
                </a:solidFill>
                <a:latin typeface="Arial"/>
              </a:rPr>
              <a:t>Une capture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d'une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activité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Afeas;</a:t>
            </a:r>
          </a:p>
          <a:p>
            <a:pPr marL="1828800" lvl="3" indent="-45720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23778"/>
                </a:solidFill>
                <a:latin typeface="Arial"/>
              </a:rPr>
              <a:t>Une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œuvre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artistique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;</a:t>
            </a:r>
          </a:p>
          <a:p>
            <a:pPr marL="1828800" lvl="3" indent="-45720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23778"/>
                </a:solidFill>
                <a:latin typeface="Arial"/>
              </a:rPr>
              <a:t>Et bien plus encore. </a:t>
            </a:r>
          </a:p>
          <a:p>
            <a:pPr marL="863599" lvl="1" indent="-431800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023778"/>
                </a:solidFill>
                <a:latin typeface="Arial"/>
              </a:rPr>
              <a:t>Assurez-vous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prendre la photo au format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paysage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 marL="863599" lvl="1" indent="-431800" algn="l">
              <a:lnSpc>
                <a:spcPts val="5599"/>
              </a:lnSpc>
              <a:buAutoNum type="arabicPeriod"/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Ensuite,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envoyez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la photo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sélectionnée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pour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représenter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votre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Afeas par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courriel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pièce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jointe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vieassociative@afeas.qc.ca.</a:t>
            </a:r>
          </a:p>
        </p:txBody>
      </p:sp>
      <p:grpSp>
        <p:nvGrpSpPr>
          <p:cNvPr id="11" name="Group 11"/>
          <p:cNvGrpSpPr/>
          <p:nvPr>
            <p:custDataLst>
              <p:tags r:id="rId6"/>
            </p:custDataLst>
          </p:nvPr>
        </p:nvGrpSpPr>
        <p:grpSpPr>
          <a:xfrm>
            <a:off x="14085911" y="4522541"/>
            <a:ext cx="3617115" cy="2840198"/>
            <a:chOff x="0" y="0"/>
            <a:chExt cx="4822820" cy="3786931"/>
          </a:xfrm>
        </p:grpSpPr>
        <p:sp>
          <p:nvSpPr>
            <p:cNvPr id="12" name="Freeform 12"/>
            <p:cNvSpPr/>
            <p:nvPr/>
          </p:nvSpPr>
          <p:spPr>
            <a:xfrm>
              <a:off x="427042" y="268177"/>
              <a:ext cx="3518754" cy="3518754"/>
            </a:xfrm>
            <a:custGeom>
              <a:avLst/>
              <a:gdLst/>
              <a:ahLst/>
              <a:cxnLst/>
              <a:rect l="l" t="t" r="r" b="b"/>
              <a:pathLst>
                <a:path w="3518754" h="3518754">
                  <a:moveTo>
                    <a:pt x="0" y="0"/>
                  </a:moveTo>
                  <a:lnTo>
                    <a:pt x="3518754" y="0"/>
                  </a:lnTo>
                  <a:lnTo>
                    <a:pt x="3518754" y="3518754"/>
                  </a:lnTo>
                  <a:lnTo>
                    <a:pt x="0" y="3518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2137731"/>
              <a:ext cx="1649200" cy="1649200"/>
            </a:xfrm>
            <a:custGeom>
              <a:avLst/>
              <a:gdLst/>
              <a:ahLst/>
              <a:cxnLst/>
              <a:rect l="l" t="t" r="r" b="b"/>
              <a:pathLst>
                <a:path w="1649200" h="1649200">
                  <a:moveTo>
                    <a:pt x="0" y="0"/>
                  </a:moveTo>
                  <a:lnTo>
                    <a:pt x="1649200" y="0"/>
                  </a:lnTo>
                  <a:lnTo>
                    <a:pt x="1649200" y="1649200"/>
                  </a:lnTo>
                  <a:lnTo>
                    <a:pt x="0" y="164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395878" y="0"/>
              <a:ext cx="1782919" cy="164920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039901" y="1663922"/>
              <a:ext cx="1782919" cy="1649200"/>
            </a:xfrm>
            <a:prstGeom prst="rect">
              <a:avLst/>
            </a:prstGeom>
          </p:spPr>
        </p:pic>
      </p:grpSp>
      <p:sp>
        <p:nvSpPr>
          <p:cNvPr id="16" name="Freeform 16"/>
          <p:cNvSpPr/>
          <p:nvPr>
            <p:custDataLst>
              <p:tags r:id="rId7"/>
            </p:custDataLst>
          </p:nvPr>
        </p:nvSpPr>
        <p:spPr>
          <a:xfrm>
            <a:off x="7810821" y="370047"/>
            <a:ext cx="2765290" cy="1665121"/>
          </a:xfrm>
          <a:custGeom>
            <a:avLst/>
            <a:gdLst/>
            <a:ahLst/>
            <a:cxnLst/>
            <a:rect l="l" t="t" r="r" b="b"/>
            <a:pathLst>
              <a:path w="2765290" h="1665121">
                <a:moveTo>
                  <a:pt x="0" y="0"/>
                </a:moveTo>
                <a:lnTo>
                  <a:pt x="2765290" y="0"/>
                </a:lnTo>
                <a:lnTo>
                  <a:pt x="2765290" y="1665120"/>
                </a:lnTo>
                <a:lnTo>
                  <a:pt x="0" y="1665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>
            <p:custDataLst>
              <p:tags r:id="rId8"/>
            </p:custDataLst>
          </p:nvPr>
        </p:nvSpPr>
        <p:spPr>
          <a:xfrm>
            <a:off x="9777137" y="423607"/>
            <a:ext cx="1597948" cy="1558000"/>
          </a:xfrm>
          <a:custGeom>
            <a:avLst/>
            <a:gdLst/>
            <a:ahLst/>
            <a:cxnLst/>
            <a:rect l="l" t="t" r="r" b="b"/>
            <a:pathLst>
              <a:path w="1597948" h="1558000">
                <a:moveTo>
                  <a:pt x="0" y="0"/>
                </a:moveTo>
                <a:lnTo>
                  <a:pt x="1597948" y="0"/>
                </a:lnTo>
                <a:lnTo>
                  <a:pt x="1597948" y="1558000"/>
                </a:lnTo>
                <a:lnTo>
                  <a:pt x="0" y="15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793497" y="840666"/>
            <a:ext cx="9685005" cy="1006467"/>
            <a:chOff x="0" y="0"/>
            <a:chExt cx="2562768" cy="2663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768" cy="266323"/>
            </a:xfrm>
            <a:custGeom>
              <a:avLst/>
              <a:gdLst/>
              <a:ahLst/>
              <a:cxnLst/>
              <a:rect l="l" t="t" r="r" b="b"/>
              <a:pathLst>
                <a:path w="2562768" h="266323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53533"/>
                  </a:lnTo>
                  <a:cubicBezTo>
                    <a:pt x="2562768" y="256925"/>
                    <a:pt x="2561421" y="260179"/>
                    <a:pt x="2559022" y="262577"/>
                  </a:cubicBezTo>
                  <a:cubicBezTo>
                    <a:pt x="2556624" y="264976"/>
                    <a:pt x="2553371" y="266323"/>
                    <a:pt x="2549978" y="266323"/>
                  </a:cubicBezTo>
                  <a:lnTo>
                    <a:pt x="12790" y="266323"/>
                  </a:lnTo>
                  <a:cubicBezTo>
                    <a:pt x="9398" y="266323"/>
                    <a:pt x="6145" y="264976"/>
                    <a:pt x="3746" y="262577"/>
                  </a:cubicBezTo>
                  <a:cubicBezTo>
                    <a:pt x="1348" y="260179"/>
                    <a:pt x="0" y="256925"/>
                    <a:pt x="0" y="253533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62768" cy="30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793497" y="2482850"/>
            <a:ext cx="17181767" cy="727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les étapes pour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soumettre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une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photo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parfaite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:</a:t>
            </a:r>
          </a:p>
          <a:p>
            <a:pPr marL="863599" lvl="1" indent="-4318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23778"/>
                </a:solidFill>
                <a:latin typeface="Arial"/>
              </a:rPr>
              <a:t>La photo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soumise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pour le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projet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doit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idéalement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de haute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qualité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prise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haute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résolution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1727199" lvl="2" indent="-575733">
              <a:lnSpc>
                <a:spcPct val="150000"/>
              </a:lnSpc>
              <a:buFont typeface="Arial"/>
              <a:buChar char="⚬"/>
            </a:pPr>
            <a:r>
              <a:rPr lang="en-US" sz="3200" dirty="0">
                <a:solidFill>
                  <a:srgbClr val="023778"/>
                </a:solidFill>
                <a:latin typeface="Arial"/>
              </a:rPr>
              <a:t>Par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exemple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elle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peut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capturée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avec un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téléphone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intelligent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récent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un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appareil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photo numérique de bonne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qualité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863599" lvl="1" indent="-4318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23778"/>
                </a:solidFill>
                <a:latin typeface="Arial"/>
              </a:rPr>
              <a:t>Il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est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déconseillé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de prendre la photo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contre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-jour.</a:t>
            </a:r>
          </a:p>
          <a:p>
            <a:pPr marL="1727199" lvl="2" indent="-575733">
              <a:lnSpc>
                <a:spcPct val="150000"/>
              </a:lnSpc>
              <a:buFont typeface="Arial"/>
              <a:buChar char="⚬"/>
            </a:pPr>
            <a:r>
              <a:rPr lang="en-US" sz="3200" dirty="0">
                <a:solidFill>
                  <a:srgbClr val="023778"/>
                </a:solidFill>
                <a:latin typeface="Arial"/>
              </a:rPr>
              <a:t>Par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exemple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, il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est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déconseillé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de placer la source de lumière derrière le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sujet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de la photo.</a:t>
            </a:r>
          </a:p>
          <a:p>
            <a:pPr marL="863599" lvl="1" indent="-4318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23778"/>
                </a:solidFill>
                <a:latin typeface="Arial"/>
              </a:rPr>
              <a:t>La photo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soumise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doit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format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paysage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uniquement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 marL="863599" lvl="1" indent="-431800" algn="l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23778"/>
                </a:solidFill>
                <a:latin typeface="Arial"/>
              </a:rPr>
              <a:t>La photo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soumise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doit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enregistrée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 dans un format </a:t>
            </a:r>
            <a:r>
              <a:rPr lang="en-US" sz="3200" dirty="0" err="1">
                <a:solidFill>
                  <a:srgbClr val="023778"/>
                </a:solidFill>
                <a:latin typeface="Arial"/>
              </a:rPr>
              <a:t>d’image</a:t>
            </a:r>
            <a:r>
              <a:rPr lang="en-US" sz="3200" dirty="0">
                <a:solidFill>
                  <a:srgbClr val="023778"/>
                </a:solidFill>
                <a:latin typeface="Arial"/>
              </a:rPr>
              <a:t>.</a:t>
            </a:r>
          </a:p>
        </p:txBody>
      </p:sp>
      <p:sp>
        <p:nvSpPr>
          <p:cNvPr id="8" name="Freeform 8"/>
          <p:cNvSpPr/>
          <p:nvPr>
            <p:custDataLst>
              <p:tags r:id="rId4"/>
            </p:custDataLst>
          </p:nvPr>
        </p:nvSpPr>
        <p:spPr>
          <a:xfrm>
            <a:off x="12213262" y="600870"/>
            <a:ext cx="4139374" cy="2492526"/>
          </a:xfrm>
          <a:custGeom>
            <a:avLst/>
            <a:gdLst/>
            <a:ahLst/>
            <a:cxnLst/>
            <a:rect l="l" t="t" r="r" b="b"/>
            <a:pathLst>
              <a:path w="4139374" h="2492526">
                <a:moveTo>
                  <a:pt x="0" y="0"/>
                </a:moveTo>
                <a:lnTo>
                  <a:pt x="4139375" y="0"/>
                </a:lnTo>
                <a:lnTo>
                  <a:pt x="4139375" y="2492526"/>
                </a:lnTo>
                <a:lnTo>
                  <a:pt x="0" y="24925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>
            <p:custDataLst>
              <p:tags r:id="rId5"/>
            </p:custDataLst>
          </p:nvPr>
        </p:nvSpPr>
        <p:spPr>
          <a:xfrm>
            <a:off x="15156649" y="681045"/>
            <a:ext cx="2391976" cy="2332177"/>
          </a:xfrm>
          <a:custGeom>
            <a:avLst/>
            <a:gdLst/>
            <a:ahLst/>
            <a:cxnLst/>
            <a:rect l="l" t="t" r="r" b="b"/>
            <a:pathLst>
              <a:path w="2391976" h="2332177">
                <a:moveTo>
                  <a:pt x="0" y="0"/>
                </a:moveTo>
                <a:lnTo>
                  <a:pt x="2391976" y="0"/>
                </a:lnTo>
                <a:lnTo>
                  <a:pt x="2391976" y="2332176"/>
                </a:lnTo>
                <a:lnTo>
                  <a:pt x="0" y="23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>
            <p:custDataLst>
              <p:tags r:id="rId6"/>
            </p:custDataLst>
          </p:nvPr>
        </p:nvSpPr>
        <p:spPr>
          <a:xfrm>
            <a:off x="911099" y="1005792"/>
            <a:ext cx="9449802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MOSAÏQUE AFEAS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793497" y="867474"/>
            <a:ext cx="9685005" cy="1509599"/>
            <a:chOff x="0" y="0"/>
            <a:chExt cx="2562768" cy="399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768" cy="399458"/>
            </a:xfrm>
            <a:custGeom>
              <a:avLst/>
              <a:gdLst/>
              <a:ahLst/>
              <a:cxnLst/>
              <a:rect l="l" t="t" r="r" b="b"/>
              <a:pathLst>
                <a:path w="2562768" h="399458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386668"/>
                  </a:lnTo>
                  <a:cubicBezTo>
                    <a:pt x="2562768" y="390060"/>
                    <a:pt x="2561421" y="393313"/>
                    <a:pt x="2559022" y="395712"/>
                  </a:cubicBezTo>
                  <a:cubicBezTo>
                    <a:pt x="2556624" y="398110"/>
                    <a:pt x="2553371" y="399458"/>
                    <a:pt x="2549978" y="399458"/>
                  </a:cubicBezTo>
                  <a:lnTo>
                    <a:pt x="12790" y="399458"/>
                  </a:lnTo>
                  <a:cubicBezTo>
                    <a:pt x="5726" y="399458"/>
                    <a:pt x="0" y="393732"/>
                    <a:pt x="0" y="386668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62768" cy="437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911099" y="1193826"/>
            <a:ext cx="9449802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PAR EXEMPLE...</a:t>
            </a:r>
          </a:p>
        </p:txBody>
      </p: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Freeform 8"/>
          <p:cNvSpPr/>
          <p:nvPr>
            <p:custDataLst>
              <p:tags r:id="rId4"/>
            </p:custDataLst>
          </p:nvPr>
        </p:nvSpPr>
        <p:spPr>
          <a:xfrm>
            <a:off x="911099" y="2708844"/>
            <a:ext cx="6771915" cy="4511788"/>
          </a:xfrm>
          <a:custGeom>
            <a:avLst/>
            <a:gdLst/>
            <a:ahLst/>
            <a:cxnLst/>
            <a:rect l="l" t="t" r="r" b="b"/>
            <a:pathLst>
              <a:path w="6771915" h="4511788">
                <a:moveTo>
                  <a:pt x="0" y="0"/>
                </a:moveTo>
                <a:lnTo>
                  <a:pt x="6771914" y="0"/>
                </a:lnTo>
                <a:lnTo>
                  <a:pt x="6771914" y="4511788"/>
                </a:lnTo>
                <a:lnTo>
                  <a:pt x="0" y="451178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>
            <p:custDataLst>
              <p:tags r:id="rId5"/>
            </p:custDataLst>
          </p:nvPr>
        </p:nvSpPr>
        <p:spPr>
          <a:xfrm>
            <a:off x="8736785" y="2708844"/>
            <a:ext cx="3664974" cy="2526448"/>
          </a:xfrm>
          <a:custGeom>
            <a:avLst/>
            <a:gdLst/>
            <a:ahLst/>
            <a:cxnLst/>
            <a:rect l="l" t="t" r="r" b="b"/>
            <a:pathLst>
              <a:path w="3664974" h="2526448">
                <a:moveTo>
                  <a:pt x="0" y="0"/>
                </a:moveTo>
                <a:lnTo>
                  <a:pt x="3664973" y="0"/>
                </a:lnTo>
                <a:lnTo>
                  <a:pt x="3664973" y="2526448"/>
                </a:lnTo>
                <a:lnTo>
                  <a:pt x="0" y="25264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30992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6"/>
            </p:custDataLst>
          </p:nvPr>
        </p:nvSpPr>
        <p:spPr>
          <a:xfrm>
            <a:off x="10962284" y="6289261"/>
            <a:ext cx="3615160" cy="2526448"/>
          </a:xfrm>
          <a:custGeom>
            <a:avLst/>
            <a:gdLst/>
            <a:ahLst/>
            <a:cxnLst/>
            <a:rect l="l" t="t" r="r" b="b"/>
            <a:pathLst>
              <a:path w="3615160" h="2526448">
                <a:moveTo>
                  <a:pt x="0" y="0"/>
                </a:moveTo>
                <a:lnTo>
                  <a:pt x="3615160" y="0"/>
                </a:lnTo>
                <a:lnTo>
                  <a:pt x="3615160" y="2526448"/>
                </a:lnTo>
                <a:lnTo>
                  <a:pt x="0" y="25264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r="-548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7"/>
            </p:custDataLst>
          </p:nvPr>
        </p:nvSpPr>
        <p:spPr>
          <a:xfrm>
            <a:off x="13182502" y="2708844"/>
            <a:ext cx="3602778" cy="2526448"/>
          </a:xfrm>
          <a:custGeom>
            <a:avLst/>
            <a:gdLst/>
            <a:ahLst/>
            <a:cxnLst/>
            <a:rect l="l" t="t" r="r" b="b"/>
            <a:pathLst>
              <a:path w="3602778" h="2526448">
                <a:moveTo>
                  <a:pt x="0" y="0"/>
                </a:moveTo>
                <a:lnTo>
                  <a:pt x="3602778" y="0"/>
                </a:lnTo>
                <a:lnTo>
                  <a:pt x="3602778" y="2526448"/>
                </a:lnTo>
                <a:lnTo>
                  <a:pt x="0" y="252644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8"/>
            </p:custDataLst>
          </p:nvPr>
        </p:nvSpPr>
        <p:spPr>
          <a:xfrm>
            <a:off x="10962284" y="3972068"/>
            <a:ext cx="1607635" cy="1607635"/>
          </a:xfrm>
          <a:custGeom>
            <a:avLst/>
            <a:gdLst/>
            <a:ahLst/>
            <a:cxnLst/>
            <a:rect l="l" t="t" r="r" b="b"/>
            <a:pathLst>
              <a:path w="1607635" h="1607635">
                <a:moveTo>
                  <a:pt x="0" y="0"/>
                </a:moveTo>
                <a:lnTo>
                  <a:pt x="1607636" y="0"/>
                </a:lnTo>
                <a:lnTo>
                  <a:pt x="1607636" y="1607635"/>
                </a:lnTo>
                <a:lnTo>
                  <a:pt x="0" y="160763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TextBox 13"/>
          <p:cNvSpPr txBox="1"/>
          <p:nvPr>
            <p:custDataLst>
              <p:tags r:id="rId9"/>
            </p:custDataLst>
          </p:nvPr>
        </p:nvSpPr>
        <p:spPr>
          <a:xfrm>
            <a:off x="911099" y="7186681"/>
            <a:ext cx="677191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Photo parfaite!</a:t>
            </a:r>
          </a:p>
        </p:txBody>
      </p:sp>
      <p:sp>
        <p:nvSpPr>
          <p:cNvPr id="14" name="Freeform 14"/>
          <p:cNvSpPr/>
          <p:nvPr>
            <p:custDataLst>
              <p:tags r:id="rId10"/>
            </p:custDataLst>
          </p:nvPr>
        </p:nvSpPr>
        <p:spPr>
          <a:xfrm>
            <a:off x="15656097" y="3972068"/>
            <a:ext cx="1607635" cy="1607635"/>
          </a:xfrm>
          <a:custGeom>
            <a:avLst/>
            <a:gdLst/>
            <a:ahLst/>
            <a:cxnLst/>
            <a:rect l="l" t="t" r="r" b="b"/>
            <a:pathLst>
              <a:path w="1607635" h="1607635">
                <a:moveTo>
                  <a:pt x="0" y="0"/>
                </a:moveTo>
                <a:lnTo>
                  <a:pt x="1607635" y="0"/>
                </a:lnTo>
                <a:lnTo>
                  <a:pt x="1607635" y="1607635"/>
                </a:lnTo>
                <a:lnTo>
                  <a:pt x="0" y="160763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1"/>
            </p:custDataLst>
          </p:nvPr>
        </p:nvSpPr>
        <p:spPr>
          <a:xfrm>
            <a:off x="13773626" y="7552485"/>
            <a:ext cx="1607635" cy="1607635"/>
          </a:xfrm>
          <a:custGeom>
            <a:avLst/>
            <a:gdLst/>
            <a:ahLst/>
            <a:cxnLst/>
            <a:rect l="l" t="t" r="r" b="b"/>
            <a:pathLst>
              <a:path w="1607635" h="1607635">
                <a:moveTo>
                  <a:pt x="0" y="0"/>
                </a:moveTo>
                <a:lnTo>
                  <a:pt x="1607636" y="0"/>
                </a:lnTo>
                <a:lnTo>
                  <a:pt x="1607636" y="1607635"/>
                </a:lnTo>
                <a:lnTo>
                  <a:pt x="0" y="160763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TextBox 16"/>
          <p:cNvSpPr txBox="1"/>
          <p:nvPr>
            <p:custDataLst>
              <p:tags r:id="rId12"/>
            </p:custDataLst>
          </p:nvPr>
        </p:nvSpPr>
        <p:spPr>
          <a:xfrm>
            <a:off x="8535958" y="5387198"/>
            <a:ext cx="4066628" cy="66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5"/>
              </a:lnSpc>
            </a:pPr>
            <a:r>
              <a:rPr lang="en-US" sz="3868">
                <a:solidFill>
                  <a:srgbClr val="000000"/>
                </a:solidFill>
                <a:latin typeface="Open Sans Bold"/>
              </a:rPr>
              <a:t>Flou</a:t>
            </a:r>
          </a:p>
        </p:txBody>
      </p:sp>
      <p:pic>
        <p:nvPicPr>
          <p:cNvPr id="17" name="Picture 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 rot="775867">
            <a:off x="6994855" y="6557053"/>
            <a:ext cx="1755090" cy="1623459"/>
          </a:xfrm>
          <a:prstGeom prst="rect">
            <a:avLst/>
          </a:prstGeom>
        </p:spPr>
      </p:pic>
      <p:sp>
        <p:nvSpPr>
          <p:cNvPr id="18" name="Freeform 18"/>
          <p:cNvSpPr/>
          <p:nvPr>
            <p:custDataLst>
              <p:tags r:id="rId14"/>
            </p:custDataLst>
          </p:nvPr>
        </p:nvSpPr>
        <p:spPr>
          <a:xfrm>
            <a:off x="6443576" y="8618120"/>
            <a:ext cx="783771" cy="1119672"/>
          </a:xfrm>
          <a:custGeom>
            <a:avLst/>
            <a:gdLst/>
            <a:ahLst/>
            <a:cxnLst/>
            <a:rect l="l" t="t" r="r" b="b"/>
            <a:pathLst>
              <a:path w="783771" h="1119672">
                <a:moveTo>
                  <a:pt x="0" y="0"/>
                </a:moveTo>
                <a:lnTo>
                  <a:pt x="783771" y="0"/>
                </a:lnTo>
                <a:lnTo>
                  <a:pt x="783771" y="1119673"/>
                </a:lnTo>
                <a:lnTo>
                  <a:pt x="0" y="11196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TextBox 19"/>
          <p:cNvSpPr txBox="1"/>
          <p:nvPr>
            <p:custDataLst>
              <p:tags r:id="rId15"/>
            </p:custDataLst>
          </p:nvPr>
        </p:nvSpPr>
        <p:spPr>
          <a:xfrm>
            <a:off x="12860221" y="5392307"/>
            <a:ext cx="4247341" cy="66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5"/>
              </a:lnSpc>
            </a:pPr>
            <a:r>
              <a:rPr lang="en-US" sz="3868" dirty="0" err="1">
                <a:solidFill>
                  <a:srgbClr val="000000"/>
                </a:solidFill>
                <a:latin typeface="Open Sans Bold"/>
              </a:rPr>
              <a:t>Contre</a:t>
            </a:r>
            <a:r>
              <a:rPr lang="en-US" sz="3868" dirty="0">
                <a:solidFill>
                  <a:srgbClr val="000000"/>
                </a:solidFill>
                <a:latin typeface="Open Sans Bold"/>
              </a:rPr>
              <a:t>-jour</a:t>
            </a:r>
          </a:p>
        </p:txBody>
      </p:sp>
      <p:sp>
        <p:nvSpPr>
          <p:cNvPr id="20" name="TextBox 20"/>
          <p:cNvSpPr txBox="1"/>
          <p:nvPr>
            <p:custDataLst>
              <p:tags r:id="rId16"/>
            </p:custDataLst>
          </p:nvPr>
        </p:nvSpPr>
        <p:spPr>
          <a:xfrm>
            <a:off x="10514416" y="8976388"/>
            <a:ext cx="4691610" cy="66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5"/>
              </a:lnSpc>
            </a:pPr>
            <a:r>
              <a:rPr lang="en-US" sz="3868" dirty="0">
                <a:solidFill>
                  <a:srgbClr val="000000"/>
                </a:solidFill>
                <a:latin typeface="Open Sans Bold"/>
              </a:rPr>
              <a:t>Pas </a:t>
            </a:r>
            <a:r>
              <a:rPr lang="en-US" sz="3868" dirty="0" err="1">
                <a:solidFill>
                  <a:srgbClr val="000000"/>
                </a:solidFill>
                <a:latin typeface="Open Sans Bold"/>
              </a:rPr>
              <a:t>assez</a:t>
            </a:r>
            <a:r>
              <a:rPr lang="en-US" sz="3868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68" dirty="0" err="1">
                <a:solidFill>
                  <a:srgbClr val="000000"/>
                </a:solidFill>
                <a:latin typeface="Open Sans Bold"/>
              </a:rPr>
              <a:t>éclairée</a:t>
            </a:r>
            <a:endParaRPr lang="en-US" sz="3868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1" name="TextBox 21"/>
          <p:cNvSpPr txBox="1"/>
          <p:nvPr>
            <p:custDataLst>
              <p:tags r:id="rId17"/>
            </p:custDataLst>
          </p:nvPr>
        </p:nvSpPr>
        <p:spPr>
          <a:xfrm>
            <a:off x="1781969" y="8224138"/>
            <a:ext cx="6378279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399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Open Sans"/>
              </a:rPr>
              <a:t>Format </a:t>
            </a:r>
            <a:r>
              <a:rPr lang="en-US" sz="3999" dirty="0" err="1">
                <a:solidFill>
                  <a:srgbClr val="000000"/>
                </a:solidFill>
                <a:latin typeface="Open Sans"/>
              </a:rPr>
              <a:t>paysage</a:t>
            </a:r>
            <a:endParaRPr lang="en-US" sz="3999" dirty="0">
              <a:solidFill>
                <a:srgbClr val="000000"/>
              </a:solidFill>
              <a:latin typeface="Open Sans"/>
            </a:endParaRPr>
          </a:p>
          <a:p>
            <a:pPr marL="863599" lvl="1" indent="-431800">
              <a:lnSpc>
                <a:spcPts val="399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Open Sans"/>
              </a:rPr>
              <a:t>Bien </a:t>
            </a:r>
            <a:r>
              <a:rPr lang="en-US" sz="3999" dirty="0" err="1">
                <a:solidFill>
                  <a:srgbClr val="000000"/>
                </a:solidFill>
                <a:latin typeface="Open Sans"/>
              </a:rPr>
              <a:t>éclairée</a:t>
            </a:r>
            <a:endParaRPr lang="en-US" sz="3999" dirty="0">
              <a:solidFill>
                <a:srgbClr val="000000"/>
              </a:solidFill>
              <a:latin typeface="Open Sans"/>
            </a:endParaRPr>
          </a:p>
          <a:p>
            <a:pPr marL="863599" lvl="1" indent="-431800">
              <a:lnSpc>
                <a:spcPts val="39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</a:rPr>
              <a:t>Nette</a:t>
            </a:r>
            <a:endParaRPr lang="en-US" sz="39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" name="Freeform 22"/>
          <p:cNvSpPr/>
          <p:nvPr>
            <p:custDataLst>
              <p:tags r:id="rId18"/>
            </p:custDataLst>
          </p:nvPr>
        </p:nvSpPr>
        <p:spPr>
          <a:xfrm>
            <a:off x="7810821" y="370047"/>
            <a:ext cx="2765290" cy="1665121"/>
          </a:xfrm>
          <a:custGeom>
            <a:avLst/>
            <a:gdLst/>
            <a:ahLst/>
            <a:cxnLst/>
            <a:rect l="l" t="t" r="r" b="b"/>
            <a:pathLst>
              <a:path w="2765290" h="1665121">
                <a:moveTo>
                  <a:pt x="0" y="0"/>
                </a:moveTo>
                <a:lnTo>
                  <a:pt x="2765290" y="0"/>
                </a:lnTo>
                <a:lnTo>
                  <a:pt x="2765290" y="1665120"/>
                </a:lnTo>
                <a:lnTo>
                  <a:pt x="0" y="166512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3" name="Freeform 23"/>
          <p:cNvSpPr/>
          <p:nvPr>
            <p:custDataLst>
              <p:tags r:id="rId19"/>
            </p:custDataLst>
          </p:nvPr>
        </p:nvSpPr>
        <p:spPr>
          <a:xfrm>
            <a:off x="9777137" y="423607"/>
            <a:ext cx="1597948" cy="1558000"/>
          </a:xfrm>
          <a:custGeom>
            <a:avLst/>
            <a:gdLst/>
            <a:ahLst/>
            <a:cxnLst/>
            <a:rect l="l" t="t" r="r" b="b"/>
            <a:pathLst>
              <a:path w="1597948" h="1558000">
                <a:moveTo>
                  <a:pt x="0" y="0"/>
                </a:moveTo>
                <a:lnTo>
                  <a:pt x="1597948" y="0"/>
                </a:lnTo>
                <a:lnTo>
                  <a:pt x="1597948" y="1558000"/>
                </a:lnTo>
                <a:lnTo>
                  <a:pt x="0" y="15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52124" y="733034"/>
            <a:ext cx="13068203" cy="916843"/>
            <a:chOff x="0" y="0"/>
            <a:chExt cx="3458003" cy="2426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58003" cy="242608"/>
            </a:xfrm>
            <a:custGeom>
              <a:avLst/>
              <a:gdLst/>
              <a:ahLst/>
              <a:cxnLst/>
              <a:rect l="l" t="t" r="r" b="b"/>
              <a:pathLst>
                <a:path w="3458003" h="242608">
                  <a:moveTo>
                    <a:pt x="9479" y="0"/>
                  </a:moveTo>
                  <a:lnTo>
                    <a:pt x="3448524" y="0"/>
                  </a:lnTo>
                  <a:cubicBezTo>
                    <a:pt x="3453759" y="0"/>
                    <a:pt x="3458003" y="4244"/>
                    <a:pt x="3458003" y="9479"/>
                  </a:cubicBezTo>
                  <a:lnTo>
                    <a:pt x="3458003" y="233129"/>
                  </a:lnTo>
                  <a:cubicBezTo>
                    <a:pt x="3458003" y="235643"/>
                    <a:pt x="3457004" y="238054"/>
                    <a:pt x="3455227" y="239831"/>
                  </a:cubicBezTo>
                  <a:cubicBezTo>
                    <a:pt x="3453449" y="241609"/>
                    <a:pt x="3451039" y="242608"/>
                    <a:pt x="3448524" y="242608"/>
                  </a:cubicBezTo>
                  <a:lnTo>
                    <a:pt x="9479" y="242608"/>
                  </a:lnTo>
                  <a:cubicBezTo>
                    <a:pt x="6965" y="242608"/>
                    <a:pt x="4554" y="241609"/>
                    <a:pt x="2776" y="239831"/>
                  </a:cubicBezTo>
                  <a:cubicBezTo>
                    <a:pt x="999" y="238054"/>
                    <a:pt x="0" y="235643"/>
                    <a:pt x="0" y="233129"/>
                  </a:cubicBezTo>
                  <a:lnTo>
                    <a:pt x="0" y="9479"/>
                  </a:lnTo>
                  <a:cubicBezTo>
                    <a:pt x="0" y="4244"/>
                    <a:pt x="4244" y="0"/>
                    <a:pt x="9479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58003" cy="280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87327" y="808535"/>
            <a:ext cx="1306820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À VOS MARQUES, PRÊT, À VOS PHOTOS!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4441494" y="4035186"/>
            <a:ext cx="9389134" cy="5223113"/>
          </a:xfrm>
          <a:custGeom>
            <a:avLst/>
            <a:gdLst/>
            <a:ahLst/>
            <a:cxnLst/>
            <a:rect l="l" t="t" r="r" b="b"/>
            <a:pathLst>
              <a:path w="9389134" h="5223113">
                <a:moveTo>
                  <a:pt x="0" y="0"/>
                </a:moveTo>
                <a:lnTo>
                  <a:pt x="9389134" y="0"/>
                </a:lnTo>
                <a:lnTo>
                  <a:pt x="9389134" y="5223113"/>
                </a:lnTo>
                <a:lnTo>
                  <a:pt x="0" y="52231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4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1272330" y="2157216"/>
            <a:ext cx="15727462" cy="14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Veuillez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envoyer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la photo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sélectionnée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en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pièce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jointe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par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courriel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à </a:t>
            </a:r>
            <a:r>
              <a:rPr lang="en-US" sz="3999" dirty="0">
                <a:solidFill>
                  <a:srgbClr val="003B77"/>
                </a:solidFill>
                <a:latin typeface="Arial Bold"/>
              </a:rPr>
              <a:t>vieassociative@afeas.qc.ca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avant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le 31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juillet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2025.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982582">
            <a:off x="15093944" y="6923117"/>
            <a:ext cx="2280397" cy="2223388"/>
          </a:xfrm>
          <a:custGeom>
            <a:avLst/>
            <a:gdLst/>
            <a:ahLst/>
            <a:cxnLst/>
            <a:rect l="l" t="t" r="r" b="b"/>
            <a:pathLst>
              <a:path w="2280397" h="2223388">
                <a:moveTo>
                  <a:pt x="0" y="0"/>
                </a:moveTo>
                <a:lnTo>
                  <a:pt x="2280397" y="0"/>
                </a:lnTo>
                <a:lnTo>
                  <a:pt x="2280397" y="2223388"/>
                </a:lnTo>
                <a:lnTo>
                  <a:pt x="0" y="2223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2669646" y="4002905"/>
            <a:ext cx="5265890" cy="5767567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5359085" cy="6419139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3313964" y="1907552"/>
            <a:ext cx="11660071" cy="6456764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8413930" y="679528"/>
            <a:ext cx="1460141" cy="1687529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3919487" y="3753775"/>
            <a:ext cx="10449026" cy="2783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6"/>
              </a:lnSpc>
            </a:pPr>
            <a:r>
              <a:rPr lang="en-US" sz="10213" dirty="0">
                <a:solidFill>
                  <a:srgbClr val="FFFFFF"/>
                </a:solidFill>
                <a:latin typeface="Arial Bold"/>
              </a:rPr>
              <a:t>LE TIRAGE PROVINCIAL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897364" y="887263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2024180" y="2291881"/>
            <a:ext cx="701816" cy="110616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870187" y="7739382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2377367" y="71803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3232485" y="859713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5427306" y="1441677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4998188" y="713227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4059640" y="8026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5480200" y="6813366"/>
            <a:ext cx="501690" cy="790734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4879532" y="8553629"/>
            <a:ext cx="443203" cy="698549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5481442" y="7517448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93497" y="887869"/>
            <a:ext cx="9685005" cy="971382"/>
            <a:chOff x="0" y="0"/>
            <a:chExt cx="2562768" cy="257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62768" cy="257039"/>
            </a:xfrm>
            <a:custGeom>
              <a:avLst/>
              <a:gdLst/>
              <a:ahLst/>
              <a:cxnLst/>
              <a:rect l="l" t="t" r="r" b="b"/>
              <a:pathLst>
                <a:path w="2562768" h="25703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44249"/>
                  </a:lnTo>
                  <a:cubicBezTo>
                    <a:pt x="2562768" y="247641"/>
                    <a:pt x="2561421" y="250895"/>
                    <a:pt x="2559022" y="253293"/>
                  </a:cubicBezTo>
                  <a:cubicBezTo>
                    <a:pt x="2556624" y="255692"/>
                    <a:pt x="2553371" y="257039"/>
                    <a:pt x="2549978" y="257039"/>
                  </a:cubicBezTo>
                  <a:lnTo>
                    <a:pt x="12790" y="257039"/>
                  </a:lnTo>
                  <a:cubicBezTo>
                    <a:pt x="5726" y="257039"/>
                    <a:pt x="0" y="251313"/>
                    <a:pt x="0" y="24424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62768" cy="295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1323430" y="1017909"/>
            <a:ext cx="9449802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 TIRAGE PROVINCIAL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9374608" y="347746"/>
            <a:ext cx="2797249" cy="2007026"/>
          </a:xfrm>
          <a:custGeom>
            <a:avLst/>
            <a:gdLst/>
            <a:ahLst/>
            <a:cxnLst/>
            <a:rect l="l" t="t" r="r" b="b"/>
            <a:pathLst>
              <a:path w="2797249" h="2007026">
                <a:moveTo>
                  <a:pt x="0" y="0"/>
                </a:moveTo>
                <a:lnTo>
                  <a:pt x="2797249" y="0"/>
                </a:lnTo>
                <a:lnTo>
                  <a:pt x="2797249" y="2007027"/>
                </a:lnTo>
                <a:lnTo>
                  <a:pt x="0" y="2007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12171857" y="5346906"/>
            <a:ext cx="1458182" cy="2057400"/>
          </a:xfrm>
          <a:custGeom>
            <a:avLst/>
            <a:gdLst/>
            <a:ahLst/>
            <a:cxnLst/>
            <a:rect l="l" t="t" r="r" b="b"/>
            <a:pathLst>
              <a:path w="1458182" h="2057400">
                <a:moveTo>
                  <a:pt x="0" y="0"/>
                </a:moveTo>
                <a:lnTo>
                  <a:pt x="1458183" y="0"/>
                </a:lnTo>
                <a:lnTo>
                  <a:pt x="14581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911099" y="2469073"/>
            <a:ext cx="16114213" cy="14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689F38"/>
                </a:solidFill>
                <a:latin typeface="Arial Bold"/>
              </a:rPr>
              <a:t>L’Afeas lance encore cette année son tirage annuel au profit des Afeas locales, régionales et provinciale.</a:t>
            </a:r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3236961" y="4020279"/>
            <a:ext cx="11814078" cy="3909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82"/>
              </a:lnSpc>
            </a:pPr>
            <a:r>
              <a:rPr lang="en-US" sz="4344" dirty="0">
                <a:solidFill>
                  <a:srgbClr val="023778"/>
                </a:solidFill>
                <a:latin typeface="Arial Bold"/>
              </a:rPr>
              <a:t>À </a:t>
            </a:r>
            <a:r>
              <a:rPr lang="en-US" sz="4344" dirty="0" err="1">
                <a:solidFill>
                  <a:srgbClr val="023778"/>
                </a:solidFill>
                <a:latin typeface="Arial Bold"/>
              </a:rPr>
              <a:t>gagner</a:t>
            </a:r>
            <a:r>
              <a:rPr lang="en-US" sz="4344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344" dirty="0" err="1">
                <a:solidFill>
                  <a:srgbClr val="023778"/>
                </a:solidFill>
                <a:latin typeface="Arial Bold"/>
              </a:rPr>
              <a:t>cette</a:t>
            </a:r>
            <a:r>
              <a:rPr lang="en-US" sz="4344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344" dirty="0" err="1">
                <a:solidFill>
                  <a:srgbClr val="023778"/>
                </a:solidFill>
                <a:latin typeface="Arial Bold"/>
              </a:rPr>
              <a:t>année</a:t>
            </a:r>
            <a:r>
              <a:rPr lang="en-US" sz="4344" dirty="0">
                <a:solidFill>
                  <a:srgbClr val="023778"/>
                </a:solidFill>
                <a:latin typeface="Arial Bold"/>
              </a:rPr>
              <a:t> 15 000$ </a:t>
            </a:r>
            <a:r>
              <a:rPr lang="en-US" sz="4344" dirty="0" err="1">
                <a:solidFill>
                  <a:srgbClr val="023778"/>
                </a:solidFill>
                <a:latin typeface="Arial Bold"/>
              </a:rPr>
              <a:t>en</a:t>
            </a:r>
            <a:r>
              <a:rPr lang="en-US" sz="4344" dirty="0">
                <a:solidFill>
                  <a:srgbClr val="023778"/>
                </a:solidFill>
                <a:latin typeface="Arial Bold"/>
              </a:rPr>
              <a:t> prix:</a:t>
            </a:r>
          </a:p>
          <a:p>
            <a:pPr algn="ctr">
              <a:lnSpc>
                <a:spcPts val="6082"/>
              </a:lnSpc>
            </a:pPr>
            <a:r>
              <a:rPr lang="en-US" sz="4344" dirty="0">
                <a:solidFill>
                  <a:srgbClr val="023778"/>
                </a:solidFill>
                <a:latin typeface="Arial"/>
              </a:rPr>
              <a:t>1 prix de 10 000 $</a:t>
            </a:r>
          </a:p>
          <a:p>
            <a:pPr algn="ctr">
              <a:lnSpc>
                <a:spcPts val="6082"/>
              </a:lnSpc>
            </a:pPr>
            <a:r>
              <a:rPr lang="en-US" sz="4344" dirty="0">
                <a:solidFill>
                  <a:srgbClr val="023778"/>
                </a:solidFill>
                <a:latin typeface="Arial"/>
              </a:rPr>
              <a:t>1 prix de 2 000 $</a:t>
            </a:r>
          </a:p>
          <a:p>
            <a:pPr algn="ctr">
              <a:lnSpc>
                <a:spcPts val="6082"/>
              </a:lnSpc>
            </a:pPr>
            <a:r>
              <a:rPr lang="en-US" sz="4344" dirty="0">
                <a:solidFill>
                  <a:srgbClr val="023778"/>
                </a:solidFill>
                <a:latin typeface="Arial"/>
              </a:rPr>
              <a:t>1 prix de 1 000 $</a:t>
            </a:r>
          </a:p>
          <a:p>
            <a:pPr algn="ctr">
              <a:lnSpc>
                <a:spcPts val="6082"/>
              </a:lnSpc>
            </a:pPr>
            <a:r>
              <a:rPr lang="en-US" sz="4344" dirty="0">
                <a:solidFill>
                  <a:srgbClr val="023778"/>
                </a:solidFill>
                <a:latin typeface="Arial"/>
              </a:rPr>
              <a:t>4 prix de 500 $</a:t>
            </a:r>
          </a:p>
        </p:txBody>
      </p:sp>
      <p:sp>
        <p:nvSpPr>
          <p:cNvPr id="14" name="TextBox 14"/>
          <p:cNvSpPr txBox="1"/>
          <p:nvPr>
            <p:custDataLst>
              <p:tags r:id="rId9"/>
            </p:custDataLst>
          </p:nvPr>
        </p:nvSpPr>
        <p:spPr>
          <a:xfrm>
            <a:off x="1028700" y="7427360"/>
            <a:ext cx="17111694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DC5728"/>
                </a:solidFill>
                <a:latin typeface="Arial Bold"/>
              </a:rPr>
              <a:t>...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mais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aussi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: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23778"/>
                </a:solidFill>
                <a:latin typeface="Arial Bold"/>
              </a:rPr>
              <a:t>1 prix de 250 $ pour la </a:t>
            </a:r>
            <a:r>
              <a:rPr lang="en-US" sz="3999" dirty="0" err="1">
                <a:solidFill>
                  <a:srgbClr val="023778"/>
                </a:solidFill>
                <a:latin typeface="Arial Bold"/>
              </a:rPr>
              <a:t>meilleure</a:t>
            </a:r>
            <a:r>
              <a:rPr lang="en-US" sz="3999" dirty="0">
                <a:solidFill>
                  <a:srgbClr val="023778"/>
                </a:solidFill>
                <a:latin typeface="Arial Bold"/>
              </a:rPr>
              <a:t> vendeuse !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23778"/>
                </a:solidFill>
                <a:latin typeface="Arial Bold"/>
              </a:rPr>
              <a:t>5 prix de 50 $  à faire </a:t>
            </a:r>
            <a:r>
              <a:rPr lang="en-US" sz="3999" dirty="0" err="1">
                <a:solidFill>
                  <a:srgbClr val="023778"/>
                </a:solidFill>
                <a:latin typeface="Arial Bold"/>
              </a:rPr>
              <a:t>tirer</a:t>
            </a:r>
            <a:r>
              <a:rPr lang="en-US" sz="3999" dirty="0">
                <a:solidFill>
                  <a:srgbClr val="023778"/>
                </a:solidFill>
                <a:latin typeface="Arial Bold"/>
              </a:rPr>
              <a:t> entre les vendeuses de 30 billets et plus !</a:t>
            </a:r>
          </a:p>
        </p:txBody>
      </p:sp>
      <p:sp>
        <p:nvSpPr>
          <p:cNvPr id="15" name="Freeform 15"/>
          <p:cNvSpPr/>
          <p:nvPr>
            <p:custDataLst>
              <p:tags r:id="rId10"/>
            </p:custDataLst>
          </p:nvPr>
        </p:nvSpPr>
        <p:spPr>
          <a:xfrm>
            <a:off x="4590149" y="5346906"/>
            <a:ext cx="1458182" cy="2057400"/>
          </a:xfrm>
          <a:custGeom>
            <a:avLst/>
            <a:gdLst/>
            <a:ahLst/>
            <a:cxnLst/>
            <a:rect l="l" t="t" r="r" b="b"/>
            <a:pathLst>
              <a:path w="1458182" h="2057400">
                <a:moveTo>
                  <a:pt x="0" y="0"/>
                </a:moveTo>
                <a:lnTo>
                  <a:pt x="1458182" y="0"/>
                </a:lnTo>
                <a:lnTo>
                  <a:pt x="145818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14900525" y="7048621"/>
            <a:ext cx="2521745" cy="2209679"/>
          </a:xfrm>
          <a:custGeom>
            <a:avLst/>
            <a:gdLst/>
            <a:ahLst/>
            <a:cxnLst/>
            <a:rect l="l" t="t" r="r" b="b"/>
            <a:pathLst>
              <a:path w="2521745" h="2209679">
                <a:moveTo>
                  <a:pt x="0" y="0"/>
                </a:moveTo>
                <a:lnTo>
                  <a:pt x="2521745" y="0"/>
                </a:lnTo>
                <a:lnTo>
                  <a:pt x="2521745" y="2209679"/>
                </a:lnTo>
                <a:lnTo>
                  <a:pt x="0" y="2209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793497" y="2520203"/>
            <a:ext cx="16465803" cy="763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71"/>
              </a:lnSpc>
            </a:pPr>
            <a:r>
              <a:rPr lang="en-US" sz="4050" dirty="0">
                <a:solidFill>
                  <a:srgbClr val="DC5728"/>
                </a:solidFill>
                <a:latin typeface="Arial Bold"/>
              </a:rPr>
              <a:t>Le prix d’un billet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vendu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sera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partagé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entre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toutes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les Afeas!</a:t>
            </a: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176307" y="3541617"/>
            <a:ext cx="13700182" cy="362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70"/>
              </a:lnSpc>
            </a:pPr>
            <a:r>
              <a:rPr lang="en-US" sz="4050" dirty="0">
                <a:solidFill>
                  <a:srgbClr val="689F38"/>
                </a:solidFill>
                <a:latin typeface="Arial Bold"/>
              </a:rPr>
              <a:t>20 $ par billet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vendu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:</a:t>
            </a:r>
          </a:p>
          <a:p>
            <a:pPr marL="874395" lvl="1" indent="-437197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23778"/>
                </a:solidFill>
                <a:latin typeface="Arial Bold"/>
              </a:rPr>
              <a:t>5$ 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au profit des Afeas locales</a:t>
            </a:r>
          </a:p>
          <a:p>
            <a:pPr marL="874395" lvl="1" indent="-437197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23778"/>
                </a:solidFill>
                <a:latin typeface="Arial Bold"/>
              </a:rPr>
              <a:t>6$ 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au profit des Afeas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regionales</a:t>
            </a:r>
            <a:endParaRPr lang="en-US" sz="4050" dirty="0">
              <a:solidFill>
                <a:srgbClr val="023778"/>
              </a:solidFill>
              <a:latin typeface="Arial"/>
            </a:endParaRPr>
          </a:p>
          <a:p>
            <a:pPr marL="874395" lvl="1" indent="-437197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23778"/>
                </a:solidFill>
                <a:latin typeface="Arial Bold"/>
              </a:rPr>
              <a:t>3$ 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au profit de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provinciale</a:t>
            </a:r>
            <a:endParaRPr lang="en-US" sz="4050" dirty="0">
              <a:solidFill>
                <a:srgbClr val="023778"/>
              </a:solidFill>
              <a:latin typeface="Arial"/>
            </a:endParaRPr>
          </a:p>
          <a:p>
            <a:pPr marL="874395" lvl="1" indent="-437197" algn="l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23778"/>
                </a:solidFill>
                <a:latin typeface="Arial Bold"/>
              </a:rPr>
              <a:t>6$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 frais fixes (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licence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 tirage, prix, administration)</a:t>
            </a:r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2446633" y="7821952"/>
            <a:ext cx="11272109" cy="169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3"/>
              </a:lnSpc>
            </a:pPr>
            <a:r>
              <a:rPr lang="en-US" sz="4631" dirty="0">
                <a:solidFill>
                  <a:srgbClr val="003B77"/>
                </a:solidFill>
                <a:latin typeface="Arial Bold"/>
              </a:rPr>
              <a:t>Une </a:t>
            </a:r>
            <a:r>
              <a:rPr lang="en-US" sz="4631" dirty="0" err="1">
                <a:solidFill>
                  <a:srgbClr val="003B77"/>
                </a:solidFill>
                <a:latin typeface="Arial Bold"/>
              </a:rPr>
              <a:t>opportunité</a:t>
            </a:r>
            <a:r>
              <a:rPr lang="en-US" sz="4631" dirty="0">
                <a:solidFill>
                  <a:srgbClr val="003B77"/>
                </a:solidFill>
                <a:latin typeface="Arial Bold"/>
              </a:rPr>
              <a:t> de </a:t>
            </a:r>
            <a:r>
              <a:rPr lang="en-US" sz="4631" dirty="0" err="1">
                <a:solidFill>
                  <a:srgbClr val="003B77"/>
                </a:solidFill>
                <a:latin typeface="Arial Bold"/>
              </a:rPr>
              <a:t>financement</a:t>
            </a:r>
            <a:r>
              <a:rPr lang="en-US" sz="4631" dirty="0">
                <a:solidFill>
                  <a:srgbClr val="003B77"/>
                </a:solidFill>
                <a:latin typeface="Arial Bold"/>
              </a:rPr>
              <a:t> pour </a:t>
            </a:r>
            <a:r>
              <a:rPr lang="en-US" sz="4631" dirty="0" err="1">
                <a:solidFill>
                  <a:srgbClr val="003B77"/>
                </a:solidFill>
                <a:latin typeface="Arial Bold"/>
              </a:rPr>
              <a:t>toute</a:t>
            </a:r>
            <a:r>
              <a:rPr lang="en-US" sz="4631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4631" dirty="0" err="1">
                <a:solidFill>
                  <a:srgbClr val="003B77"/>
                </a:solidFill>
                <a:latin typeface="Arial Bold"/>
              </a:rPr>
              <a:t>une</a:t>
            </a:r>
            <a:r>
              <a:rPr lang="en-US" sz="4631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4631" dirty="0" err="1">
                <a:solidFill>
                  <a:srgbClr val="003B77"/>
                </a:solidFill>
                <a:latin typeface="Arial Bold"/>
              </a:rPr>
              <a:t>année</a:t>
            </a:r>
            <a:r>
              <a:rPr lang="en-US" sz="4631" dirty="0">
                <a:solidFill>
                  <a:srgbClr val="003B77"/>
                </a:solidFill>
                <a:latin typeface="Arial Bold"/>
              </a:rPr>
              <a:t>!</a:t>
            </a:r>
          </a:p>
        </p:txBody>
      </p:sp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793497" y="887869"/>
            <a:ext cx="9685005" cy="971382"/>
            <a:chOff x="0" y="0"/>
            <a:chExt cx="2562768" cy="2570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62768" cy="257039"/>
            </a:xfrm>
            <a:custGeom>
              <a:avLst/>
              <a:gdLst/>
              <a:ahLst/>
              <a:cxnLst/>
              <a:rect l="l" t="t" r="r" b="b"/>
              <a:pathLst>
                <a:path w="2562768" h="25703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44249"/>
                  </a:lnTo>
                  <a:cubicBezTo>
                    <a:pt x="2562768" y="247641"/>
                    <a:pt x="2561421" y="250895"/>
                    <a:pt x="2559022" y="253293"/>
                  </a:cubicBezTo>
                  <a:cubicBezTo>
                    <a:pt x="2556624" y="255692"/>
                    <a:pt x="2553371" y="257039"/>
                    <a:pt x="2549978" y="257039"/>
                  </a:cubicBezTo>
                  <a:lnTo>
                    <a:pt x="12790" y="257039"/>
                  </a:lnTo>
                  <a:cubicBezTo>
                    <a:pt x="5726" y="257039"/>
                    <a:pt x="0" y="251313"/>
                    <a:pt x="0" y="24424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62768" cy="295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1323430" y="1017909"/>
            <a:ext cx="9449802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LE TIRAGE PROVINCIAL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>
            <a:off x="9374608" y="347746"/>
            <a:ext cx="2797249" cy="2007026"/>
          </a:xfrm>
          <a:custGeom>
            <a:avLst/>
            <a:gdLst/>
            <a:ahLst/>
            <a:cxnLst/>
            <a:rect l="l" t="t" r="r" b="b"/>
            <a:pathLst>
              <a:path w="2797249" h="2007026">
                <a:moveTo>
                  <a:pt x="0" y="0"/>
                </a:moveTo>
                <a:lnTo>
                  <a:pt x="2797249" y="0"/>
                </a:lnTo>
                <a:lnTo>
                  <a:pt x="2797249" y="2007027"/>
                </a:lnTo>
                <a:lnTo>
                  <a:pt x="0" y="2007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2669646" y="4002905"/>
            <a:ext cx="5265890" cy="5767567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5359085" cy="6419139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3313964" y="1907552"/>
            <a:ext cx="11660071" cy="6456764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8413930" y="679528"/>
            <a:ext cx="1460141" cy="1687529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3925919" y="3135318"/>
            <a:ext cx="10449026" cy="403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6"/>
              </a:lnSpc>
            </a:pPr>
            <a:r>
              <a:rPr lang="en-US" sz="10213">
                <a:solidFill>
                  <a:srgbClr val="FFFFFF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897364" y="887263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2024180" y="2291881"/>
            <a:ext cx="701816" cy="110616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870187" y="7739382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2377367" y="71803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3232485" y="859713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5427306" y="1441677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4998188" y="713227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4059640" y="8026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5480200" y="6813366"/>
            <a:ext cx="501690" cy="790734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4879532" y="8553629"/>
            <a:ext cx="443203" cy="698549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5481442" y="7517448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-778516" y="9258300"/>
            <a:ext cx="3225149" cy="3213055"/>
          </a:xfrm>
          <a:custGeom>
            <a:avLst/>
            <a:gdLst/>
            <a:ahLst/>
            <a:cxnLst/>
            <a:rect l="l" t="t" r="r" b="b"/>
            <a:pathLst>
              <a:path w="3225149" h="3213055">
                <a:moveTo>
                  <a:pt x="0" y="0"/>
                </a:moveTo>
                <a:lnTo>
                  <a:pt x="3225149" y="0"/>
                </a:lnTo>
                <a:lnTo>
                  <a:pt x="3225149" y="3213055"/>
                </a:lnTo>
                <a:lnTo>
                  <a:pt x="0" y="3213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793497" y="867474"/>
            <a:ext cx="10314823" cy="1509599"/>
            <a:chOff x="0" y="0"/>
            <a:chExt cx="2729426" cy="3994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9426" cy="399458"/>
            </a:xfrm>
            <a:custGeom>
              <a:avLst/>
              <a:gdLst/>
              <a:ahLst/>
              <a:cxnLst/>
              <a:rect l="l" t="t" r="r" b="b"/>
              <a:pathLst>
                <a:path w="2729426" h="399458">
                  <a:moveTo>
                    <a:pt x="12009" y="0"/>
                  </a:moveTo>
                  <a:lnTo>
                    <a:pt x="2717417" y="0"/>
                  </a:lnTo>
                  <a:cubicBezTo>
                    <a:pt x="2724049" y="0"/>
                    <a:pt x="2729426" y="5377"/>
                    <a:pt x="2729426" y="12009"/>
                  </a:cubicBezTo>
                  <a:lnTo>
                    <a:pt x="2729426" y="387449"/>
                  </a:lnTo>
                  <a:cubicBezTo>
                    <a:pt x="2729426" y="394081"/>
                    <a:pt x="2724049" y="399458"/>
                    <a:pt x="2717417" y="399458"/>
                  </a:cubicBezTo>
                  <a:lnTo>
                    <a:pt x="12009" y="399458"/>
                  </a:lnTo>
                  <a:cubicBezTo>
                    <a:pt x="5377" y="399458"/>
                    <a:pt x="0" y="394081"/>
                    <a:pt x="0" y="387449"/>
                  </a:cubicBezTo>
                  <a:lnTo>
                    <a:pt x="0" y="12009"/>
                  </a:lnTo>
                  <a:cubicBezTo>
                    <a:pt x="0" y="5377"/>
                    <a:pt x="5377" y="0"/>
                    <a:pt x="12009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9426" cy="437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1028700" y="1162887"/>
            <a:ext cx="11151261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OBJECTIFS DE LA RENCONTRE</a:t>
            </a:r>
          </a:p>
        </p:txBody>
      </p: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834059" y="2672811"/>
            <a:ext cx="14066466" cy="647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23778"/>
                </a:solidFill>
                <a:latin typeface="Arial"/>
              </a:rPr>
              <a:t>Préparation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pour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l'appropriation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 la JARA 2024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23778"/>
                </a:solidFill>
                <a:latin typeface="Arial"/>
              </a:rPr>
              <a:t>Finalisation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éléments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liés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l'appropriation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 la JARA 2024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23778"/>
                </a:solidFill>
                <a:latin typeface="Arial"/>
              </a:rPr>
              <a:t>Collecte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avis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membres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comités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provinciaux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sur les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éléments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et les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activités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prévues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pour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l'appropriation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 la JARA 2024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23778"/>
                </a:solidFill>
                <a:latin typeface="Arial"/>
              </a:rPr>
              <a:t>Renforcement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des liens et de la collaboration entre les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membres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comités</a:t>
            </a:r>
            <a:endParaRPr lang="en-US" sz="4050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5671"/>
              </a:lnSpc>
            </a:pPr>
            <a:endParaRPr lang="en-US" sz="4050" dirty="0">
              <a:solidFill>
                <a:srgbClr val="023778"/>
              </a:solidFill>
              <a:latin typeface="Arial"/>
            </a:endParaRP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flipH="1">
            <a:off x="14879082" y="6789185"/>
            <a:ext cx="2602493" cy="2469115"/>
          </a:xfrm>
          <a:custGeom>
            <a:avLst/>
            <a:gdLst/>
            <a:ahLst/>
            <a:cxnLst/>
            <a:rect l="l" t="t" r="r" b="b"/>
            <a:pathLst>
              <a:path w="2602493" h="2469115">
                <a:moveTo>
                  <a:pt x="2602493" y="0"/>
                </a:moveTo>
                <a:lnTo>
                  <a:pt x="0" y="0"/>
                </a:lnTo>
                <a:lnTo>
                  <a:pt x="0" y="2469115"/>
                </a:lnTo>
                <a:lnTo>
                  <a:pt x="2602493" y="2469115"/>
                </a:lnTo>
                <a:lnTo>
                  <a:pt x="260249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93497" y="867474"/>
            <a:ext cx="10249706" cy="1065500"/>
            <a:chOff x="0" y="0"/>
            <a:chExt cx="2712195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12195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11099" y="1091633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pic>
        <p:nvPicPr>
          <p:cNvPr id="10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4900525" y="6902511"/>
            <a:ext cx="2642416" cy="2510295"/>
          </a:xfrm>
          <a:prstGeom prst="rect">
            <a:avLst/>
          </a:prstGeom>
        </p:spPr>
      </p:pic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887286" y="2246446"/>
            <a:ext cx="16465803" cy="427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L’Afeas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invite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toutes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les Afeas locales et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régionales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à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participer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au concours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provinciaux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2024-2025.</a:t>
            </a:r>
          </a:p>
          <a:p>
            <a:pPr algn="just">
              <a:lnSpc>
                <a:spcPts val="5599"/>
              </a:lnSpc>
            </a:pPr>
            <a:endParaRPr lang="en-US" sz="3999" dirty="0">
              <a:solidFill>
                <a:srgbClr val="689F38"/>
              </a:solidFill>
              <a:latin typeface="Arial Bold"/>
            </a:endParaRP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Concours Initiatives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recrutement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-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Gagnez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100 $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Concours Prix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Azilda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-Marchand -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Gagnez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100 $</a:t>
            </a: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Concours Prix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Activités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Femmes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d'ici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-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Gagnez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100 $</a:t>
            </a: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 rot="7455989">
            <a:off x="15561956" y="-182585"/>
            <a:ext cx="3799702" cy="3609717"/>
          </a:xfrm>
          <a:prstGeom prst="rect">
            <a:avLst/>
          </a:prstGeom>
        </p:spPr>
      </p:pic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13666721" y="7268909"/>
            <a:ext cx="3592579" cy="1989391"/>
          </a:xfrm>
          <a:custGeom>
            <a:avLst/>
            <a:gdLst/>
            <a:ahLst/>
            <a:cxnLst/>
            <a:rect l="l" t="t" r="r" b="b"/>
            <a:pathLst>
              <a:path w="3592579" h="1989391">
                <a:moveTo>
                  <a:pt x="0" y="0"/>
                </a:moveTo>
                <a:lnTo>
                  <a:pt x="3592579" y="0"/>
                </a:lnTo>
                <a:lnTo>
                  <a:pt x="3592579" y="1989391"/>
                </a:lnTo>
                <a:lnTo>
                  <a:pt x="0" y="1989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10828257" y="305524"/>
            <a:ext cx="1417916" cy="1627450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>
            <p:custDataLst>
              <p:tags r:id="rId10"/>
            </p:custDataLst>
          </p:nvPr>
        </p:nvSpPr>
        <p:spPr>
          <a:xfrm>
            <a:off x="911099" y="6998783"/>
            <a:ext cx="11791805" cy="2165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DC5728"/>
                </a:solidFill>
                <a:latin typeface="Arial"/>
              </a:rPr>
              <a:t>Ces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concours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mettent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lumière les Afeas qui se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distinguent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et qui nous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inspirent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.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Ne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manquez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pas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l'occasion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de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voir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votre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Afeas se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démarquer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911099" y="1252859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793497" y="2224673"/>
            <a:ext cx="16348201" cy="709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689F38"/>
                </a:solidFill>
                <a:latin typeface="Arial Bold"/>
              </a:rPr>
              <a:t>Concours Initiatives de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recrutement</a:t>
            </a:r>
            <a:r>
              <a:rPr lang="en-US" sz="3999" dirty="0">
                <a:solidFill>
                  <a:srgbClr val="8BC34A"/>
                </a:solidFill>
                <a:latin typeface="Arial Bold"/>
              </a:rPr>
              <a:t> -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À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gagner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: 100 $. 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Ce concours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récompense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Afeas locales qui se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démarquent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par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leurs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efforts pour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attirer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nouvelles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membres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:</a:t>
            </a:r>
          </a:p>
          <a:p>
            <a:pPr>
              <a:lnSpc>
                <a:spcPts val="2800"/>
              </a:lnSpc>
            </a:pPr>
            <a:endParaRPr lang="en-US" sz="3999" dirty="0">
              <a:solidFill>
                <a:srgbClr val="023778"/>
              </a:solidFill>
              <a:latin typeface="Arial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instances locales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l'Afeas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regroupements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d'instances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locales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sont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éligibles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Deux prix de 100 $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sont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remporter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parmi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instances locales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l'Afeas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!</a:t>
            </a:r>
          </a:p>
          <a:p>
            <a:pPr>
              <a:lnSpc>
                <a:spcPts val="2800"/>
              </a:lnSpc>
            </a:pPr>
            <a:endParaRPr lang="en-US" sz="3999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023778"/>
                </a:solidFill>
                <a:latin typeface="Arial Bold"/>
              </a:rPr>
              <a:t>Exemples</a:t>
            </a:r>
            <a:r>
              <a:rPr lang="en-US" sz="3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 Bold"/>
              </a:rPr>
              <a:t>d’initiatives</a:t>
            </a:r>
            <a:r>
              <a:rPr lang="en-US" sz="3999" dirty="0">
                <a:solidFill>
                  <a:srgbClr val="023778"/>
                </a:solidFill>
                <a:latin typeface="Arial Bold"/>
              </a:rPr>
              <a:t> :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Une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journée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portes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ouvertes, un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partenariat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avec un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centre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communautaire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, un plan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stratégique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recrutement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…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10224908" y="132024"/>
            <a:ext cx="2267726" cy="22450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 flipH="1" flipV="1">
            <a:off x="12492634" y="132024"/>
            <a:ext cx="2267726" cy="2245049"/>
          </a:xfrm>
          <a:prstGeom prst="rect">
            <a:avLst/>
          </a:prstGeom>
        </p:spPr>
      </p:pic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793497" y="867474"/>
            <a:ext cx="10249706" cy="1065500"/>
            <a:chOff x="0" y="0"/>
            <a:chExt cx="2712195" cy="2819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12195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911099" y="1091633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10828257" y="305524"/>
            <a:ext cx="1417916" cy="1627450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793497" y="2159000"/>
            <a:ext cx="16851754" cy="709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689F38"/>
                </a:solidFill>
                <a:latin typeface="Arial Bold"/>
              </a:rPr>
              <a:t>Concours du Prix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Azilda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-Marchand</a:t>
            </a:r>
            <a:r>
              <a:rPr lang="en-US" sz="3999" dirty="0">
                <a:solidFill>
                  <a:srgbClr val="8BC34A"/>
                </a:solidFill>
                <a:latin typeface="Arial Bold"/>
              </a:rPr>
              <a:t> —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À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gagner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: 100 $ 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Ce concours encourage les Afeas à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œuvrer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pour la mission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l'Afeas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et à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promouvoir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l'engagement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leurs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membres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au sein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communauté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>
              <a:lnSpc>
                <a:spcPts val="2800"/>
              </a:lnSpc>
            </a:pPr>
            <a:endParaRPr lang="en-US" sz="3999" dirty="0">
              <a:solidFill>
                <a:srgbClr val="023778"/>
              </a:solidFill>
              <a:latin typeface="Arial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instances,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qu'elles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soient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locales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sont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éligibles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participer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Un prix de 100 $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est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jeu pour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Afeas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locales.</a:t>
            </a:r>
          </a:p>
          <a:p>
            <a:pPr>
              <a:lnSpc>
                <a:spcPts val="2800"/>
              </a:lnSpc>
            </a:pPr>
            <a:endParaRPr lang="en-US" sz="3999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023778"/>
                </a:solidFill>
                <a:latin typeface="Arial Bold"/>
              </a:rPr>
              <a:t>Exemples</a:t>
            </a:r>
            <a:r>
              <a:rPr lang="en-US" sz="3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 Bold"/>
              </a:rPr>
              <a:t>d’initiatives</a:t>
            </a:r>
            <a:r>
              <a:rPr lang="en-US" sz="3999" dirty="0">
                <a:solidFill>
                  <a:srgbClr val="023778"/>
                </a:solidFill>
                <a:latin typeface="Arial Bold"/>
              </a:rPr>
              <a:t> : 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Une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conférence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marche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sensibilisation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projection de film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lié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à un dossier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prioritaire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...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911099" y="1252859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10224908" y="132024"/>
            <a:ext cx="2267726" cy="22450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 flipH="1" flipV="1">
            <a:off x="12492634" y="132024"/>
            <a:ext cx="2267726" cy="2245049"/>
          </a:xfrm>
          <a:prstGeom prst="rect">
            <a:avLst/>
          </a:prstGeom>
        </p:spPr>
      </p:pic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793497" y="867474"/>
            <a:ext cx="10249706" cy="1065500"/>
            <a:chOff x="0" y="0"/>
            <a:chExt cx="2712195" cy="2819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12195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911099" y="1091633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10828257" y="305524"/>
            <a:ext cx="1417916" cy="1627450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793497" y="2139950"/>
            <a:ext cx="16911924" cy="7466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689F38"/>
                </a:solidFill>
                <a:latin typeface="Arial Bold"/>
              </a:rPr>
              <a:t>Concours Prix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Activités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Femmes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d’ici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999" dirty="0">
                <a:solidFill>
                  <a:srgbClr val="023778"/>
                </a:solidFill>
                <a:latin typeface="Arial Bold"/>
              </a:rPr>
              <a:t>—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À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gagner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: 100 $ 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Ce concours célèbre les instances locales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qui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organisent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activités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femmes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d’ici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dans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communauté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>
              <a:lnSpc>
                <a:spcPts val="1399"/>
              </a:lnSpc>
            </a:pPr>
            <a:endParaRPr lang="en-US" sz="3999" dirty="0">
              <a:solidFill>
                <a:srgbClr val="023778"/>
              </a:solidFill>
              <a:latin typeface="Arial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Les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activités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doivent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accord avec la mission de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l'Afeas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les instances locales et/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peuvent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participer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individuellement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groupe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Deux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catégories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prix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sont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disponibles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: la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catégorie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prix locale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la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catégorie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prix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régionale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>
              <a:lnSpc>
                <a:spcPts val="1399"/>
              </a:lnSpc>
            </a:pPr>
            <a:endParaRPr lang="en-US" sz="3999" dirty="0">
              <a:solidFill>
                <a:srgbClr val="023778"/>
              </a:solidFill>
              <a:latin typeface="Arial"/>
            </a:endParaRPr>
          </a:p>
          <a:p>
            <a:pPr algn="l">
              <a:lnSpc>
                <a:spcPts val="5599"/>
              </a:lnSpc>
            </a:pPr>
            <a:r>
              <a:rPr lang="en-US" sz="3600" dirty="0" err="1">
                <a:solidFill>
                  <a:srgbClr val="023778"/>
                </a:solidFill>
                <a:latin typeface="Arial Bold"/>
              </a:rPr>
              <a:t>Exemples</a:t>
            </a:r>
            <a:r>
              <a:rPr lang="en-US" sz="360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600" dirty="0" err="1">
                <a:solidFill>
                  <a:srgbClr val="023778"/>
                </a:solidFill>
                <a:latin typeface="Arial Bold"/>
              </a:rPr>
              <a:t>d’initiatives</a:t>
            </a:r>
            <a:r>
              <a:rPr lang="en-US" sz="3600" dirty="0">
                <a:solidFill>
                  <a:srgbClr val="023778"/>
                </a:solidFill>
                <a:latin typeface="Arial Bold"/>
              </a:rPr>
              <a:t> : </a:t>
            </a:r>
            <a:r>
              <a:rPr lang="en-US" sz="3600" dirty="0">
                <a:solidFill>
                  <a:srgbClr val="023778"/>
                </a:solidFill>
                <a:latin typeface="Arial"/>
              </a:rPr>
              <a:t>Une </a:t>
            </a:r>
            <a:r>
              <a:rPr lang="en-US" sz="3600" dirty="0" err="1">
                <a:solidFill>
                  <a:srgbClr val="023778"/>
                </a:solidFill>
                <a:latin typeface="Arial"/>
              </a:rPr>
              <a:t>conférence</a:t>
            </a:r>
            <a:r>
              <a:rPr lang="en-US" sz="3600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600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60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23778"/>
                </a:solidFill>
                <a:latin typeface="Arial"/>
              </a:rPr>
              <a:t>épluchette</a:t>
            </a:r>
            <a:r>
              <a:rPr lang="en-US" sz="3600" dirty="0">
                <a:solidFill>
                  <a:srgbClr val="023778"/>
                </a:solidFill>
                <a:latin typeface="Arial"/>
              </a:rPr>
              <a:t> pour la </a:t>
            </a:r>
            <a:r>
              <a:rPr lang="en-US" sz="3600" dirty="0" err="1">
                <a:solidFill>
                  <a:srgbClr val="023778"/>
                </a:solidFill>
                <a:latin typeface="Arial"/>
              </a:rPr>
              <a:t>journée</a:t>
            </a:r>
            <a:r>
              <a:rPr lang="en-US" sz="3600" dirty="0">
                <a:solidFill>
                  <a:srgbClr val="023778"/>
                </a:solidFill>
                <a:latin typeface="Arial"/>
              </a:rPr>
              <a:t> du travail invisible, un souper sous la </a:t>
            </a:r>
            <a:r>
              <a:rPr lang="en-US" sz="3600" dirty="0" err="1">
                <a:solidFill>
                  <a:srgbClr val="023778"/>
                </a:solidFill>
                <a:latin typeface="Arial"/>
              </a:rPr>
              <a:t>thématique</a:t>
            </a:r>
            <a:r>
              <a:rPr lang="en-US" sz="3600" dirty="0">
                <a:solidFill>
                  <a:srgbClr val="023778"/>
                </a:solidFill>
                <a:latin typeface="Arial"/>
              </a:rPr>
              <a:t> de la charge </a:t>
            </a:r>
            <a:r>
              <a:rPr lang="en-US" sz="3600" dirty="0" err="1">
                <a:solidFill>
                  <a:srgbClr val="023778"/>
                </a:solidFill>
                <a:latin typeface="Arial"/>
              </a:rPr>
              <a:t>mentale</a:t>
            </a:r>
            <a:r>
              <a:rPr lang="en-US" sz="3600" dirty="0">
                <a:solidFill>
                  <a:srgbClr val="023778"/>
                </a:solidFill>
                <a:latin typeface="Arial"/>
              </a:rPr>
              <a:t> des femmes...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911099" y="1252859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10224908" y="132024"/>
            <a:ext cx="2267726" cy="22450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 flipH="1" flipV="1">
            <a:off x="12492634" y="132024"/>
            <a:ext cx="2267726" cy="2245049"/>
          </a:xfrm>
          <a:prstGeom prst="rect">
            <a:avLst/>
          </a:prstGeom>
        </p:spPr>
      </p:pic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793497" y="867474"/>
            <a:ext cx="10249706" cy="1065500"/>
            <a:chOff x="0" y="0"/>
            <a:chExt cx="2712195" cy="2819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12195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911099" y="1091633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10828257" y="305524"/>
            <a:ext cx="1417916" cy="1627450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793497" y="2224673"/>
            <a:ext cx="17247498" cy="720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comment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participer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aux concours.</a:t>
            </a:r>
          </a:p>
          <a:p>
            <a:pPr>
              <a:lnSpc>
                <a:spcPts val="2171"/>
              </a:lnSpc>
            </a:pPr>
            <a:endParaRPr lang="en-US" sz="4050" dirty="0">
              <a:solidFill>
                <a:srgbClr val="689F38"/>
              </a:solidFill>
              <a:latin typeface="Arial Bold"/>
            </a:endParaRPr>
          </a:p>
          <a:p>
            <a:pPr marL="831409" lvl="1" indent="-415704">
              <a:lnSpc>
                <a:spcPts val="5391"/>
              </a:lnSpc>
              <a:buAutoNum type="arabicPeriod"/>
            </a:pPr>
            <a:r>
              <a:rPr lang="en-US" sz="3850" dirty="0" err="1">
                <a:solidFill>
                  <a:srgbClr val="023778"/>
                </a:solidFill>
                <a:latin typeface="Arial"/>
              </a:rPr>
              <a:t>S’assurer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850" dirty="0">
                <a:solidFill>
                  <a:srgbClr val="023778"/>
                </a:solidFill>
                <a:latin typeface="Arial Bold"/>
              </a:rPr>
              <a:t>respecter les </a:t>
            </a:r>
            <a:r>
              <a:rPr lang="en-US" sz="3850" dirty="0" err="1">
                <a:solidFill>
                  <a:srgbClr val="023778"/>
                </a:solidFill>
                <a:latin typeface="Arial Bold"/>
              </a:rPr>
              <a:t>critères</a:t>
            </a:r>
            <a:r>
              <a:rPr lang="en-US" sz="38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850" dirty="0" err="1">
                <a:solidFill>
                  <a:srgbClr val="023778"/>
                </a:solidFill>
                <a:latin typeface="Arial Bold"/>
              </a:rPr>
              <a:t>d'éligibilité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;</a:t>
            </a:r>
          </a:p>
          <a:p>
            <a:pPr marL="831409" lvl="1" indent="-415704">
              <a:lnSpc>
                <a:spcPts val="5391"/>
              </a:lnSpc>
              <a:buAutoNum type="arabicPeriod"/>
            </a:pPr>
            <a:r>
              <a:rPr lang="en-US" sz="3850" dirty="0">
                <a:solidFill>
                  <a:srgbClr val="023778"/>
                </a:solidFill>
                <a:latin typeface="Arial"/>
              </a:rPr>
              <a:t>Consulter et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remplir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les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formulaires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de candidature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disponibles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dans la section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privée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du site Internet de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l'Afeas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contacter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votre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Afeas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régionale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provinciale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;</a:t>
            </a:r>
          </a:p>
          <a:p>
            <a:pPr marL="831409" lvl="1" indent="-415704">
              <a:lnSpc>
                <a:spcPts val="5391"/>
              </a:lnSpc>
              <a:buAutoNum type="arabicPeriod"/>
            </a:pPr>
            <a:r>
              <a:rPr lang="en-US" sz="3850" dirty="0" err="1">
                <a:solidFill>
                  <a:srgbClr val="023778"/>
                </a:solidFill>
                <a:latin typeface="Arial"/>
              </a:rPr>
              <a:t>Soumettre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les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formulaires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au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siège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social, de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préférence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par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courriel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3850" dirty="0">
                <a:solidFill>
                  <a:srgbClr val="023778"/>
                </a:solidFill>
                <a:latin typeface="Arial Bold"/>
              </a:rPr>
              <a:t>info@afeas.qc.ca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850" b="1" dirty="0" err="1">
                <a:solidFill>
                  <a:srgbClr val="DC5728"/>
                </a:solidFill>
                <a:latin typeface="Arial"/>
              </a:rPr>
              <a:t>avant</a:t>
            </a:r>
            <a:r>
              <a:rPr lang="en-US" sz="3850" b="1" dirty="0">
                <a:solidFill>
                  <a:srgbClr val="DC5728"/>
                </a:solidFill>
                <a:latin typeface="Arial"/>
              </a:rPr>
              <a:t> le 31 </a:t>
            </a:r>
            <a:r>
              <a:rPr lang="en-US" sz="3850" b="1" dirty="0" err="1">
                <a:solidFill>
                  <a:srgbClr val="DC5728"/>
                </a:solidFill>
                <a:latin typeface="Arial"/>
              </a:rPr>
              <a:t>mai</a:t>
            </a:r>
            <a:r>
              <a:rPr lang="en-US" sz="3850" b="1" dirty="0">
                <a:solidFill>
                  <a:srgbClr val="DC5728"/>
                </a:solidFill>
                <a:latin typeface="Arial"/>
              </a:rPr>
              <a:t>.</a:t>
            </a:r>
          </a:p>
          <a:p>
            <a:pPr marL="831409" lvl="1" indent="-415704">
              <a:lnSpc>
                <a:spcPts val="5391"/>
              </a:lnSpc>
              <a:buAutoNum type="arabicPeriod"/>
            </a:pPr>
            <a:r>
              <a:rPr lang="en-US" sz="3850" dirty="0">
                <a:solidFill>
                  <a:srgbClr val="023778"/>
                </a:solidFill>
                <a:latin typeface="Arial"/>
              </a:rPr>
              <a:t>Les Afeas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gagnantes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recevront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prix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lors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du prochain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congrès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 marL="831409" lvl="1" indent="-415704">
              <a:lnSpc>
                <a:spcPts val="5391"/>
              </a:lnSpc>
              <a:buAutoNum type="arabicPeriod"/>
            </a:pPr>
            <a:r>
              <a:rPr lang="en-US" sz="3850" dirty="0">
                <a:solidFill>
                  <a:srgbClr val="023778"/>
                </a:solidFill>
                <a:latin typeface="Arial"/>
              </a:rPr>
              <a:t>Pour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questions,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veuillez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850" dirty="0" err="1">
                <a:solidFill>
                  <a:srgbClr val="023778"/>
                </a:solidFill>
                <a:latin typeface="Arial"/>
              </a:rPr>
              <a:t>contacter</a:t>
            </a:r>
            <a:r>
              <a:rPr lang="en-US" sz="3850" dirty="0">
                <a:solidFill>
                  <a:srgbClr val="023778"/>
                </a:solidFill>
                <a:latin typeface="Arial"/>
              </a:rPr>
              <a:t> </a:t>
            </a:r>
          </a:p>
          <a:p>
            <a:pPr marL="415705" lvl="1">
              <a:lnSpc>
                <a:spcPts val="5391"/>
              </a:lnSpc>
            </a:pPr>
            <a:r>
              <a:rPr lang="en-US" sz="3850" dirty="0">
                <a:solidFill>
                  <a:srgbClr val="023778"/>
                </a:solidFill>
                <a:latin typeface="Arial"/>
              </a:rPr>
              <a:t>   </a:t>
            </a:r>
            <a:r>
              <a:rPr lang="en-US" sz="3850" dirty="0">
                <a:solidFill>
                  <a:srgbClr val="023778"/>
                </a:solidFill>
                <a:latin typeface="Arial Bold"/>
              </a:rPr>
              <a:t>info@afeas.qc.ca </a:t>
            </a:r>
            <a:r>
              <a:rPr lang="en-US" sz="3850" dirty="0" err="1">
                <a:solidFill>
                  <a:srgbClr val="023778"/>
                </a:solidFill>
                <a:latin typeface="Arial Bold"/>
              </a:rPr>
              <a:t>ou</a:t>
            </a:r>
            <a:r>
              <a:rPr lang="en-US" sz="38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850" dirty="0" err="1">
                <a:solidFill>
                  <a:srgbClr val="023778"/>
                </a:solidFill>
                <a:latin typeface="Arial Bold"/>
              </a:rPr>
              <a:t>appeler</a:t>
            </a:r>
            <a:r>
              <a:rPr lang="en-US" sz="3850" dirty="0">
                <a:solidFill>
                  <a:srgbClr val="023778"/>
                </a:solidFill>
                <a:latin typeface="Arial Bold"/>
              </a:rPr>
              <a:t> le </a:t>
            </a:r>
            <a:r>
              <a:rPr lang="en-US" sz="3850" dirty="0" err="1">
                <a:solidFill>
                  <a:srgbClr val="023778"/>
                </a:solidFill>
                <a:latin typeface="Arial Bold"/>
              </a:rPr>
              <a:t>siège</a:t>
            </a:r>
            <a:r>
              <a:rPr lang="en-US" sz="3850" dirty="0">
                <a:solidFill>
                  <a:srgbClr val="023778"/>
                </a:solidFill>
                <a:latin typeface="Arial Bold"/>
              </a:rPr>
              <a:t> social au 514-251-1636.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911099" y="1252859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10224908" y="132024"/>
            <a:ext cx="2267726" cy="22450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 flipH="1" flipV="1">
            <a:off x="12492634" y="132024"/>
            <a:ext cx="2267726" cy="2245049"/>
          </a:xfrm>
          <a:prstGeom prst="rect">
            <a:avLst/>
          </a:prstGeom>
        </p:spPr>
      </p:pic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793497" y="867474"/>
            <a:ext cx="10249706" cy="1065500"/>
            <a:chOff x="0" y="0"/>
            <a:chExt cx="2712195" cy="2819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12195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911099" y="1091633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10828257" y="305524"/>
            <a:ext cx="1417916" cy="1627450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93497" y="867474"/>
            <a:ext cx="13068203" cy="916843"/>
            <a:chOff x="0" y="0"/>
            <a:chExt cx="3458003" cy="2426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58003" cy="242608"/>
            </a:xfrm>
            <a:custGeom>
              <a:avLst/>
              <a:gdLst/>
              <a:ahLst/>
              <a:cxnLst/>
              <a:rect l="l" t="t" r="r" b="b"/>
              <a:pathLst>
                <a:path w="3458003" h="242608">
                  <a:moveTo>
                    <a:pt x="9479" y="0"/>
                  </a:moveTo>
                  <a:lnTo>
                    <a:pt x="3448524" y="0"/>
                  </a:lnTo>
                  <a:cubicBezTo>
                    <a:pt x="3453759" y="0"/>
                    <a:pt x="3458003" y="4244"/>
                    <a:pt x="3458003" y="9479"/>
                  </a:cubicBezTo>
                  <a:lnTo>
                    <a:pt x="3458003" y="233129"/>
                  </a:lnTo>
                  <a:cubicBezTo>
                    <a:pt x="3458003" y="235643"/>
                    <a:pt x="3457004" y="238054"/>
                    <a:pt x="3455227" y="239831"/>
                  </a:cubicBezTo>
                  <a:cubicBezTo>
                    <a:pt x="3453449" y="241609"/>
                    <a:pt x="3451039" y="242608"/>
                    <a:pt x="3448524" y="242608"/>
                  </a:cubicBezTo>
                  <a:lnTo>
                    <a:pt x="9479" y="242608"/>
                  </a:lnTo>
                  <a:cubicBezTo>
                    <a:pt x="6965" y="242608"/>
                    <a:pt x="4554" y="241609"/>
                    <a:pt x="2776" y="239831"/>
                  </a:cubicBezTo>
                  <a:cubicBezTo>
                    <a:pt x="999" y="238054"/>
                    <a:pt x="0" y="235643"/>
                    <a:pt x="0" y="233129"/>
                  </a:cubicBezTo>
                  <a:lnTo>
                    <a:pt x="0" y="9479"/>
                  </a:lnTo>
                  <a:cubicBezTo>
                    <a:pt x="0" y="4244"/>
                    <a:pt x="4244" y="0"/>
                    <a:pt x="9479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58003" cy="280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1028700" y="942975"/>
            <a:ext cx="13068203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PRENONS UNE PETITE PAUSE...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" name="Group 10"/>
          <p:cNvGrpSpPr/>
          <p:nvPr>
            <p:custDataLst>
              <p:tags r:id="rId5"/>
            </p:custDataLst>
          </p:nvPr>
        </p:nvGrpSpPr>
        <p:grpSpPr>
          <a:xfrm>
            <a:off x="4695682" y="2077043"/>
            <a:ext cx="8896636" cy="7535974"/>
            <a:chOff x="0" y="0"/>
            <a:chExt cx="2374900" cy="2011680"/>
          </a:xfrm>
        </p:grpSpPr>
        <p:sp>
          <p:nvSpPr>
            <p:cNvPr id="11" name="Freeform 11"/>
            <p:cNvSpPr/>
            <p:nvPr/>
          </p:nvSpPr>
          <p:spPr>
            <a:xfrm flipH="1">
              <a:off x="-1986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1270" y="1778000"/>
                  </a:moveTo>
                  <a:cubicBezTo>
                    <a:pt x="2540" y="1276350"/>
                    <a:pt x="17780" y="598170"/>
                    <a:pt x="17780" y="97790"/>
                  </a:cubicBezTo>
                  <a:cubicBezTo>
                    <a:pt x="17780" y="90170"/>
                    <a:pt x="16510" y="82550"/>
                    <a:pt x="16510" y="76200"/>
                  </a:cubicBezTo>
                  <a:cubicBezTo>
                    <a:pt x="17780" y="74930"/>
                    <a:pt x="19050" y="74930"/>
                    <a:pt x="20320" y="73660"/>
                  </a:cubicBezTo>
                  <a:cubicBezTo>
                    <a:pt x="20320" y="73660"/>
                    <a:pt x="21590" y="74930"/>
                    <a:pt x="21590" y="76200"/>
                  </a:cubicBezTo>
                  <a:cubicBezTo>
                    <a:pt x="24130" y="82550"/>
                    <a:pt x="29210" y="82550"/>
                    <a:pt x="34290" y="82550"/>
                  </a:cubicBezTo>
                  <a:cubicBezTo>
                    <a:pt x="40640" y="81280"/>
                    <a:pt x="46990" y="74930"/>
                    <a:pt x="54610" y="77470"/>
                  </a:cubicBezTo>
                  <a:cubicBezTo>
                    <a:pt x="57150" y="78740"/>
                    <a:pt x="62230" y="76200"/>
                    <a:pt x="63500" y="73660"/>
                  </a:cubicBezTo>
                  <a:cubicBezTo>
                    <a:pt x="67310" y="68580"/>
                    <a:pt x="72390" y="68580"/>
                    <a:pt x="77470" y="71120"/>
                  </a:cubicBezTo>
                  <a:cubicBezTo>
                    <a:pt x="80010" y="72390"/>
                    <a:pt x="82550" y="71120"/>
                    <a:pt x="85090" y="71120"/>
                  </a:cubicBezTo>
                  <a:cubicBezTo>
                    <a:pt x="88900" y="71120"/>
                    <a:pt x="93980" y="69850"/>
                    <a:pt x="97790" y="68580"/>
                  </a:cubicBezTo>
                  <a:cubicBezTo>
                    <a:pt x="99060" y="68580"/>
                    <a:pt x="101600" y="67310"/>
                    <a:pt x="102870" y="67310"/>
                  </a:cubicBezTo>
                  <a:cubicBezTo>
                    <a:pt x="106680" y="66040"/>
                    <a:pt x="110490" y="62230"/>
                    <a:pt x="114300" y="67310"/>
                  </a:cubicBezTo>
                  <a:cubicBezTo>
                    <a:pt x="114300" y="67310"/>
                    <a:pt x="116840" y="67310"/>
                    <a:pt x="118110" y="66040"/>
                  </a:cubicBezTo>
                  <a:cubicBezTo>
                    <a:pt x="119380" y="63500"/>
                    <a:pt x="120650" y="59690"/>
                    <a:pt x="121920" y="57150"/>
                  </a:cubicBezTo>
                  <a:cubicBezTo>
                    <a:pt x="124460" y="53340"/>
                    <a:pt x="124460" y="46990"/>
                    <a:pt x="128270" y="44450"/>
                  </a:cubicBezTo>
                  <a:cubicBezTo>
                    <a:pt x="130810" y="43180"/>
                    <a:pt x="132080" y="41910"/>
                    <a:pt x="133350" y="39370"/>
                  </a:cubicBezTo>
                  <a:cubicBezTo>
                    <a:pt x="133350" y="38100"/>
                    <a:pt x="135890" y="36830"/>
                    <a:pt x="135890" y="35560"/>
                  </a:cubicBezTo>
                  <a:lnTo>
                    <a:pt x="139700" y="31750"/>
                  </a:lnTo>
                  <a:cubicBezTo>
                    <a:pt x="140970" y="29210"/>
                    <a:pt x="142240" y="25400"/>
                    <a:pt x="144780" y="24130"/>
                  </a:cubicBezTo>
                  <a:cubicBezTo>
                    <a:pt x="149860" y="20320"/>
                    <a:pt x="151130" y="15240"/>
                    <a:pt x="148590" y="8890"/>
                  </a:cubicBezTo>
                  <a:cubicBezTo>
                    <a:pt x="152400" y="7620"/>
                    <a:pt x="154940" y="5080"/>
                    <a:pt x="158750" y="5080"/>
                  </a:cubicBezTo>
                  <a:cubicBezTo>
                    <a:pt x="173990" y="6350"/>
                    <a:pt x="190500" y="8890"/>
                    <a:pt x="205740" y="10160"/>
                  </a:cubicBezTo>
                  <a:cubicBezTo>
                    <a:pt x="208280" y="10160"/>
                    <a:pt x="212090" y="11430"/>
                    <a:pt x="213360" y="12700"/>
                  </a:cubicBezTo>
                  <a:cubicBezTo>
                    <a:pt x="223520" y="19050"/>
                    <a:pt x="233680" y="13970"/>
                    <a:pt x="243840" y="12700"/>
                  </a:cubicBezTo>
                  <a:cubicBezTo>
                    <a:pt x="251460" y="12700"/>
                    <a:pt x="259080" y="8890"/>
                    <a:pt x="266700" y="7620"/>
                  </a:cubicBezTo>
                  <a:cubicBezTo>
                    <a:pt x="275590" y="6350"/>
                    <a:pt x="283210" y="7620"/>
                    <a:pt x="292100" y="6350"/>
                  </a:cubicBezTo>
                  <a:cubicBezTo>
                    <a:pt x="293370" y="6350"/>
                    <a:pt x="294640" y="5080"/>
                    <a:pt x="295910" y="3810"/>
                  </a:cubicBezTo>
                  <a:cubicBezTo>
                    <a:pt x="298450" y="0"/>
                    <a:pt x="303530" y="1270"/>
                    <a:pt x="306070" y="2540"/>
                  </a:cubicBezTo>
                  <a:cubicBezTo>
                    <a:pt x="309880" y="5080"/>
                    <a:pt x="311150" y="8890"/>
                    <a:pt x="313690" y="12700"/>
                  </a:cubicBezTo>
                  <a:cubicBezTo>
                    <a:pt x="320040" y="13970"/>
                    <a:pt x="328930" y="15240"/>
                    <a:pt x="335280" y="19050"/>
                  </a:cubicBezTo>
                  <a:cubicBezTo>
                    <a:pt x="340360" y="21590"/>
                    <a:pt x="342900" y="22860"/>
                    <a:pt x="346710" y="20320"/>
                  </a:cubicBezTo>
                  <a:lnTo>
                    <a:pt x="347980" y="21590"/>
                  </a:lnTo>
                  <a:cubicBezTo>
                    <a:pt x="345440" y="24130"/>
                    <a:pt x="344170" y="27940"/>
                    <a:pt x="341630" y="30480"/>
                  </a:cubicBezTo>
                  <a:cubicBezTo>
                    <a:pt x="345440" y="31750"/>
                    <a:pt x="350520" y="34290"/>
                    <a:pt x="353060" y="33020"/>
                  </a:cubicBezTo>
                  <a:cubicBezTo>
                    <a:pt x="359410" y="31750"/>
                    <a:pt x="361950" y="34290"/>
                    <a:pt x="367030" y="36830"/>
                  </a:cubicBezTo>
                  <a:cubicBezTo>
                    <a:pt x="372110" y="40640"/>
                    <a:pt x="378460" y="43180"/>
                    <a:pt x="383540" y="45720"/>
                  </a:cubicBezTo>
                  <a:cubicBezTo>
                    <a:pt x="384810" y="45720"/>
                    <a:pt x="386080" y="45720"/>
                    <a:pt x="387350" y="44450"/>
                  </a:cubicBezTo>
                  <a:cubicBezTo>
                    <a:pt x="388620" y="44450"/>
                    <a:pt x="389890" y="43180"/>
                    <a:pt x="389890" y="43180"/>
                  </a:cubicBezTo>
                  <a:cubicBezTo>
                    <a:pt x="396240" y="45720"/>
                    <a:pt x="402590" y="48260"/>
                    <a:pt x="408940" y="45720"/>
                  </a:cubicBezTo>
                  <a:cubicBezTo>
                    <a:pt x="410210" y="45720"/>
                    <a:pt x="410210" y="46990"/>
                    <a:pt x="411480" y="46990"/>
                  </a:cubicBezTo>
                  <a:cubicBezTo>
                    <a:pt x="419100" y="49530"/>
                    <a:pt x="424180" y="58420"/>
                    <a:pt x="434340" y="58420"/>
                  </a:cubicBezTo>
                  <a:cubicBezTo>
                    <a:pt x="441960" y="58420"/>
                    <a:pt x="449580" y="64770"/>
                    <a:pt x="457200" y="64770"/>
                  </a:cubicBezTo>
                  <a:cubicBezTo>
                    <a:pt x="466090" y="66040"/>
                    <a:pt x="473710" y="68580"/>
                    <a:pt x="481330" y="72390"/>
                  </a:cubicBezTo>
                  <a:cubicBezTo>
                    <a:pt x="483870" y="73660"/>
                    <a:pt x="486410" y="73660"/>
                    <a:pt x="487680" y="73660"/>
                  </a:cubicBezTo>
                  <a:cubicBezTo>
                    <a:pt x="494030" y="71120"/>
                    <a:pt x="497840" y="74930"/>
                    <a:pt x="500380" y="78740"/>
                  </a:cubicBezTo>
                  <a:cubicBezTo>
                    <a:pt x="506730" y="87630"/>
                    <a:pt x="516890" y="90170"/>
                    <a:pt x="525780" y="92710"/>
                  </a:cubicBezTo>
                  <a:cubicBezTo>
                    <a:pt x="537210" y="95250"/>
                    <a:pt x="548640" y="96520"/>
                    <a:pt x="560070" y="97790"/>
                  </a:cubicBezTo>
                  <a:cubicBezTo>
                    <a:pt x="561340" y="97790"/>
                    <a:pt x="562610" y="101600"/>
                    <a:pt x="565150" y="102870"/>
                  </a:cubicBezTo>
                  <a:cubicBezTo>
                    <a:pt x="566420" y="102870"/>
                    <a:pt x="567690" y="101600"/>
                    <a:pt x="567690" y="101600"/>
                  </a:cubicBezTo>
                  <a:cubicBezTo>
                    <a:pt x="574040" y="109220"/>
                    <a:pt x="577850" y="120650"/>
                    <a:pt x="590550" y="119380"/>
                  </a:cubicBezTo>
                  <a:lnTo>
                    <a:pt x="591820" y="119380"/>
                  </a:lnTo>
                  <a:cubicBezTo>
                    <a:pt x="601980" y="125730"/>
                    <a:pt x="612140" y="123190"/>
                    <a:pt x="621030" y="120650"/>
                  </a:cubicBezTo>
                  <a:cubicBezTo>
                    <a:pt x="623570" y="120650"/>
                    <a:pt x="627380" y="118110"/>
                    <a:pt x="628650" y="115570"/>
                  </a:cubicBezTo>
                  <a:cubicBezTo>
                    <a:pt x="632460" y="107950"/>
                    <a:pt x="642620" y="105410"/>
                    <a:pt x="650240" y="107950"/>
                  </a:cubicBezTo>
                  <a:cubicBezTo>
                    <a:pt x="656590" y="110490"/>
                    <a:pt x="662940" y="111760"/>
                    <a:pt x="669290" y="114300"/>
                  </a:cubicBezTo>
                  <a:cubicBezTo>
                    <a:pt x="679450" y="116840"/>
                    <a:pt x="688340" y="118110"/>
                    <a:pt x="698500" y="113030"/>
                  </a:cubicBezTo>
                  <a:cubicBezTo>
                    <a:pt x="708660" y="107950"/>
                    <a:pt x="716280" y="111760"/>
                    <a:pt x="721360" y="123190"/>
                  </a:cubicBezTo>
                  <a:cubicBezTo>
                    <a:pt x="725170" y="130810"/>
                    <a:pt x="735330" y="132080"/>
                    <a:pt x="741680" y="125730"/>
                  </a:cubicBezTo>
                  <a:cubicBezTo>
                    <a:pt x="745490" y="121920"/>
                    <a:pt x="748030" y="123190"/>
                    <a:pt x="751840" y="125730"/>
                  </a:cubicBezTo>
                  <a:lnTo>
                    <a:pt x="759460" y="133350"/>
                  </a:lnTo>
                  <a:cubicBezTo>
                    <a:pt x="760730" y="134620"/>
                    <a:pt x="763270" y="134620"/>
                    <a:pt x="764540" y="134620"/>
                  </a:cubicBezTo>
                  <a:lnTo>
                    <a:pt x="772160" y="134620"/>
                  </a:lnTo>
                  <a:cubicBezTo>
                    <a:pt x="777240" y="134620"/>
                    <a:pt x="782320" y="133350"/>
                    <a:pt x="787400" y="132080"/>
                  </a:cubicBezTo>
                  <a:cubicBezTo>
                    <a:pt x="793750" y="130810"/>
                    <a:pt x="798830" y="127000"/>
                    <a:pt x="805180" y="125730"/>
                  </a:cubicBezTo>
                  <a:cubicBezTo>
                    <a:pt x="815340" y="124460"/>
                    <a:pt x="817880" y="115570"/>
                    <a:pt x="821690" y="109220"/>
                  </a:cubicBezTo>
                  <a:cubicBezTo>
                    <a:pt x="824230" y="105410"/>
                    <a:pt x="829310" y="100330"/>
                    <a:pt x="834390" y="101600"/>
                  </a:cubicBezTo>
                  <a:cubicBezTo>
                    <a:pt x="839470" y="104140"/>
                    <a:pt x="844550" y="101600"/>
                    <a:pt x="848360" y="100330"/>
                  </a:cubicBezTo>
                  <a:cubicBezTo>
                    <a:pt x="849630" y="100330"/>
                    <a:pt x="852170" y="99060"/>
                    <a:pt x="853440" y="99060"/>
                  </a:cubicBezTo>
                  <a:cubicBezTo>
                    <a:pt x="862330" y="96520"/>
                    <a:pt x="868680" y="101600"/>
                    <a:pt x="875030" y="107950"/>
                  </a:cubicBezTo>
                  <a:lnTo>
                    <a:pt x="880110" y="113030"/>
                  </a:lnTo>
                  <a:cubicBezTo>
                    <a:pt x="881380" y="114300"/>
                    <a:pt x="881380" y="116840"/>
                    <a:pt x="882650" y="118110"/>
                  </a:cubicBezTo>
                  <a:cubicBezTo>
                    <a:pt x="890270" y="124460"/>
                    <a:pt x="897890" y="121920"/>
                    <a:pt x="906780" y="118110"/>
                  </a:cubicBezTo>
                  <a:cubicBezTo>
                    <a:pt x="914400" y="114300"/>
                    <a:pt x="923290" y="118110"/>
                    <a:pt x="925830" y="125730"/>
                  </a:cubicBezTo>
                  <a:cubicBezTo>
                    <a:pt x="927100" y="130810"/>
                    <a:pt x="928370" y="134620"/>
                    <a:pt x="934720" y="137160"/>
                  </a:cubicBezTo>
                  <a:cubicBezTo>
                    <a:pt x="941070" y="140970"/>
                    <a:pt x="948690" y="143510"/>
                    <a:pt x="949960" y="152400"/>
                  </a:cubicBezTo>
                  <a:cubicBezTo>
                    <a:pt x="949960" y="153670"/>
                    <a:pt x="951230" y="154940"/>
                    <a:pt x="952500" y="154940"/>
                  </a:cubicBezTo>
                  <a:cubicBezTo>
                    <a:pt x="956310" y="156210"/>
                    <a:pt x="958850" y="157480"/>
                    <a:pt x="962660" y="158750"/>
                  </a:cubicBezTo>
                  <a:lnTo>
                    <a:pt x="974090" y="158750"/>
                  </a:lnTo>
                  <a:cubicBezTo>
                    <a:pt x="981710" y="157480"/>
                    <a:pt x="989330" y="154940"/>
                    <a:pt x="996950" y="153670"/>
                  </a:cubicBezTo>
                  <a:cubicBezTo>
                    <a:pt x="1005840" y="152400"/>
                    <a:pt x="1013460" y="157480"/>
                    <a:pt x="1022350" y="158750"/>
                  </a:cubicBezTo>
                  <a:lnTo>
                    <a:pt x="1023620" y="160020"/>
                  </a:lnTo>
                  <a:cubicBezTo>
                    <a:pt x="1026160" y="163830"/>
                    <a:pt x="1029970" y="162560"/>
                    <a:pt x="1032510" y="160020"/>
                  </a:cubicBezTo>
                  <a:cubicBezTo>
                    <a:pt x="1037590" y="154940"/>
                    <a:pt x="1046480" y="153670"/>
                    <a:pt x="1052830" y="156210"/>
                  </a:cubicBezTo>
                  <a:cubicBezTo>
                    <a:pt x="1060450" y="160020"/>
                    <a:pt x="1068070" y="162560"/>
                    <a:pt x="1075690" y="165100"/>
                  </a:cubicBezTo>
                  <a:cubicBezTo>
                    <a:pt x="1078230" y="165100"/>
                    <a:pt x="1080770" y="163830"/>
                    <a:pt x="1082040" y="163830"/>
                  </a:cubicBezTo>
                  <a:cubicBezTo>
                    <a:pt x="1084580" y="163830"/>
                    <a:pt x="1088390" y="162560"/>
                    <a:pt x="1089660" y="163830"/>
                  </a:cubicBezTo>
                  <a:cubicBezTo>
                    <a:pt x="1099820" y="171450"/>
                    <a:pt x="1109980" y="168910"/>
                    <a:pt x="1118870" y="163830"/>
                  </a:cubicBezTo>
                  <a:cubicBezTo>
                    <a:pt x="1123950" y="161290"/>
                    <a:pt x="1131570" y="158750"/>
                    <a:pt x="1134110" y="151130"/>
                  </a:cubicBezTo>
                  <a:cubicBezTo>
                    <a:pt x="1135380" y="146050"/>
                    <a:pt x="1140460" y="140970"/>
                    <a:pt x="1144270" y="137160"/>
                  </a:cubicBezTo>
                  <a:cubicBezTo>
                    <a:pt x="1150620" y="130810"/>
                    <a:pt x="1156970" y="121920"/>
                    <a:pt x="1168400" y="121920"/>
                  </a:cubicBezTo>
                  <a:cubicBezTo>
                    <a:pt x="1170940" y="121920"/>
                    <a:pt x="1173480" y="116840"/>
                    <a:pt x="1174750" y="118110"/>
                  </a:cubicBezTo>
                  <a:cubicBezTo>
                    <a:pt x="1179830" y="119380"/>
                    <a:pt x="1179830" y="116840"/>
                    <a:pt x="1182370" y="114300"/>
                  </a:cubicBezTo>
                  <a:cubicBezTo>
                    <a:pt x="1184910" y="111760"/>
                    <a:pt x="1188720" y="109220"/>
                    <a:pt x="1191260" y="105410"/>
                  </a:cubicBezTo>
                  <a:cubicBezTo>
                    <a:pt x="1195070" y="100330"/>
                    <a:pt x="1198880" y="93980"/>
                    <a:pt x="1202690" y="88900"/>
                  </a:cubicBezTo>
                  <a:cubicBezTo>
                    <a:pt x="1206500" y="83820"/>
                    <a:pt x="1209040" y="77470"/>
                    <a:pt x="1212850" y="72390"/>
                  </a:cubicBezTo>
                  <a:cubicBezTo>
                    <a:pt x="1214120" y="71120"/>
                    <a:pt x="1217930" y="69850"/>
                    <a:pt x="1219200" y="71120"/>
                  </a:cubicBezTo>
                  <a:lnTo>
                    <a:pt x="1234440" y="78740"/>
                  </a:lnTo>
                  <a:cubicBezTo>
                    <a:pt x="1236980" y="80010"/>
                    <a:pt x="1238250" y="82550"/>
                    <a:pt x="1239520" y="85090"/>
                  </a:cubicBezTo>
                  <a:lnTo>
                    <a:pt x="1240790" y="83820"/>
                  </a:lnTo>
                  <a:cubicBezTo>
                    <a:pt x="1239520" y="80010"/>
                    <a:pt x="1238250" y="76200"/>
                    <a:pt x="1236980" y="74930"/>
                  </a:cubicBezTo>
                  <a:lnTo>
                    <a:pt x="1252220" y="71120"/>
                  </a:lnTo>
                  <a:cubicBezTo>
                    <a:pt x="1256030" y="69850"/>
                    <a:pt x="1262380" y="69850"/>
                    <a:pt x="1264920" y="69850"/>
                  </a:cubicBezTo>
                  <a:lnTo>
                    <a:pt x="1285240" y="69850"/>
                  </a:lnTo>
                  <a:cubicBezTo>
                    <a:pt x="1292860" y="69850"/>
                    <a:pt x="1299210" y="68580"/>
                    <a:pt x="1306830" y="69850"/>
                  </a:cubicBezTo>
                  <a:cubicBezTo>
                    <a:pt x="1311910" y="71120"/>
                    <a:pt x="1315720" y="68580"/>
                    <a:pt x="1319530" y="66040"/>
                  </a:cubicBezTo>
                  <a:cubicBezTo>
                    <a:pt x="1329690" y="58420"/>
                    <a:pt x="1339850" y="49530"/>
                    <a:pt x="1353820" y="53340"/>
                  </a:cubicBezTo>
                  <a:cubicBezTo>
                    <a:pt x="1355090" y="53340"/>
                    <a:pt x="1357630" y="52070"/>
                    <a:pt x="1358900" y="50800"/>
                  </a:cubicBezTo>
                  <a:cubicBezTo>
                    <a:pt x="1362710" y="49530"/>
                    <a:pt x="1365250" y="46990"/>
                    <a:pt x="1370330" y="44450"/>
                  </a:cubicBezTo>
                  <a:cubicBezTo>
                    <a:pt x="1370330" y="48260"/>
                    <a:pt x="1370330" y="49530"/>
                    <a:pt x="1369060" y="52070"/>
                  </a:cubicBezTo>
                  <a:cubicBezTo>
                    <a:pt x="1371600" y="54610"/>
                    <a:pt x="1372870" y="53340"/>
                    <a:pt x="1374140" y="52070"/>
                  </a:cubicBezTo>
                  <a:cubicBezTo>
                    <a:pt x="1375410" y="53340"/>
                    <a:pt x="1376680" y="55880"/>
                    <a:pt x="1377950" y="55880"/>
                  </a:cubicBezTo>
                  <a:cubicBezTo>
                    <a:pt x="1384300" y="58420"/>
                    <a:pt x="1390650" y="59690"/>
                    <a:pt x="1397000" y="62230"/>
                  </a:cubicBezTo>
                  <a:cubicBezTo>
                    <a:pt x="1399540" y="63500"/>
                    <a:pt x="1402080" y="64770"/>
                    <a:pt x="1403350" y="66040"/>
                  </a:cubicBezTo>
                  <a:cubicBezTo>
                    <a:pt x="1408430" y="69850"/>
                    <a:pt x="1412240" y="76200"/>
                    <a:pt x="1421130" y="74930"/>
                  </a:cubicBezTo>
                  <a:cubicBezTo>
                    <a:pt x="1422400" y="74930"/>
                    <a:pt x="1424940" y="77470"/>
                    <a:pt x="1427480" y="77470"/>
                  </a:cubicBezTo>
                  <a:cubicBezTo>
                    <a:pt x="1430020" y="78740"/>
                    <a:pt x="1433830" y="78740"/>
                    <a:pt x="1436370" y="80010"/>
                  </a:cubicBezTo>
                  <a:lnTo>
                    <a:pt x="1438910" y="80010"/>
                  </a:lnTo>
                  <a:cubicBezTo>
                    <a:pt x="1446530" y="82550"/>
                    <a:pt x="1452880" y="85090"/>
                    <a:pt x="1460500" y="86360"/>
                  </a:cubicBezTo>
                  <a:lnTo>
                    <a:pt x="1465580" y="86360"/>
                  </a:lnTo>
                  <a:cubicBezTo>
                    <a:pt x="1471930" y="86360"/>
                    <a:pt x="1477010" y="85090"/>
                    <a:pt x="1483360" y="85090"/>
                  </a:cubicBezTo>
                  <a:cubicBezTo>
                    <a:pt x="1489710" y="85090"/>
                    <a:pt x="1496060" y="87630"/>
                    <a:pt x="1502410" y="87630"/>
                  </a:cubicBezTo>
                  <a:cubicBezTo>
                    <a:pt x="1510030" y="87630"/>
                    <a:pt x="1518920" y="87630"/>
                    <a:pt x="1525270" y="82550"/>
                  </a:cubicBezTo>
                  <a:cubicBezTo>
                    <a:pt x="1526540" y="81280"/>
                    <a:pt x="1530350" y="81280"/>
                    <a:pt x="1532890" y="82550"/>
                  </a:cubicBezTo>
                  <a:cubicBezTo>
                    <a:pt x="1541780" y="83820"/>
                    <a:pt x="1550670" y="85090"/>
                    <a:pt x="1558290" y="87630"/>
                  </a:cubicBezTo>
                  <a:cubicBezTo>
                    <a:pt x="1565910" y="90170"/>
                    <a:pt x="1569720" y="87630"/>
                    <a:pt x="1572260" y="81280"/>
                  </a:cubicBezTo>
                  <a:cubicBezTo>
                    <a:pt x="1573530" y="78740"/>
                    <a:pt x="1576070" y="76200"/>
                    <a:pt x="1578610" y="73660"/>
                  </a:cubicBezTo>
                  <a:cubicBezTo>
                    <a:pt x="1582420" y="71120"/>
                    <a:pt x="1586230" y="67310"/>
                    <a:pt x="1590040" y="67310"/>
                  </a:cubicBezTo>
                  <a:cubicBezTo>
                    <a:pt x="1598930" y="67310"/>
                    <a:pt x="1604010" y="62230"/>
                    <a:pt x="1610360" y="58420"/>
                  </a:cubicBezTo>
                  <a:cubicBezTo>
                    <a:pt x="1620520" y="52070"/>
                    <a:pt x="1629410" y="44450"/>
                    <a:pt x="1642110" y="45720"/>
                  </a:cubicBezTo>
                  <a:lnTo>
                    <a:pt x="1642110" y="39370"/>
                  </a:lnTo>
                  <a:cubicBezTo>
                    <a:pt x="1639570" y="39370"/>
                    <a:pt x="1637030" y="39370"/>
                    <a:pt x="1634490" y="38100"/>
                  </a:cubicBezTo>
                  <a:cubicBezTo>
                    <a:pt x="1638300" y="35560"/>
                    <a:pt x="1638300" y="31750"/>
                    <a:pt x="1640840" y="29210"/>
                  </a:cubicBezTo>
                  <a:cubicBezTo>
                    <a:pt x="1645920" y="25400"/>
                    <a:pt x="1651000" y="24130"/>
                    <a:pt x="1656080" y="21590"/>
                  </a:cubicBezTo>
                  <a:cubicBezTo>
                    <a:pt x="1659890" y="20320"/>
                    <a:pt x="1664970" y="20320"/>
                    <a:pt x="1662430" y="26670"/>
                  </a:cubicBezTo>
                  <a:cubicBezTo>
                    <a:pt x="1668780" y="27940"/>
                    <a:pt x="1673860" y="27940"/>
                    <a:pt x="1676400" y="30480"/>
                  </a:cubicBezTo>
                  <a:cubicBezTo>
                    <a:pt x="1681480" y="34290"/>
                    <a:pt x="1686560" y="31750"/>
                    <a:pt x="1690370" y="29210"/>
                  </a:cubicBezTo>
                  <a:cubicBezTo>
                    <a:pt x="1692910" y="27940"/>
                    <a:pt x="1695450" y="26670"/>
                    <a:pt x="1697990" y="27940"/>
                  </a:cubicBezTo>
                  <a:cubicBezTo>
                    <a:pt x="1713230" y="35560"/>
                    <a:pt x="1728470" y="31750"/>
                    <a:pt x="1743710" y="31750"/>
                  </a:cubicBezTo>
                  <a:cubicBezTo>
                    <a:pt x="1746250" y="31750"/>
                    <a:pt x="1748790" y="30480"/>
                    <a:pt x="1752600" y="30480"/>
                  </a:cubicBezTo>
                  <a:cubicBezTo>
                    <a:pt x="1757680" y="29210"/>
                    <a:pt x="1761490" y="26670"/>
                    <a:pt x="1766570" y="25400"/>
                  </a:cubicBezTo>
                  <a:cubicBezTo>
                    <a:pt x="1771650" y="24130"/>
                    <a:pt x="1778000" y="22860"/>
                    <a:pt x="1783080" y="21590"/>
                  </a:cubicBezTo>
                  <a:lnTo>
                    <a:pt x="1786890" y="21590"/>
                  </a:lnTo>
                  <a:cubicBezTo>
                    <a:pt x="1795780" y="21590"/>
                    <a:pt x="1804670" y="22860"/>
                    <a:pt x="1812290" y="22860"/>
                  </a:cubicBezTo>
                  <a:cubicBezTo>
                    <a:pt x="1818640" y="22860"/>
                    <a:pt x="1824990" y="20320"/>
                    <a:pt x="1832610" y="19050"/>
                  </a:cubicBezTo>
                  <a:cubicBezTo>
                    <a:pt x="1833880" y="8890"/>
                    <a:pt x="1844040" y="11430"/>
                    <a:pt x="1850390" y="6350"/>
                  </a:cubicBezTo>
                  <a:cubicBezTo>
                    <a:pt x="1851660" y="5080"/>
                    <a:pt x="1854200" y="6350"/>
                    <a:pt x="1855470" y="6350"/>
                  </a:cubicBezTo>
                  <a:cubicBezTo>
                    <a:pt x="1863090" y="5080"/>
                    <a:pt x="1868170" y="8890"/>
                    <a:pt x="1870710" y="15240"/>
                  </a:cubicBezTo>
                  <a:cubicBezTo>
                    <a:pt x="1874520" y="21590"/>
                    <a:pt x="1884680" y="24130"/>
                    <a:pt x="1880870" y="34290"/>
                  </a:cubicBezTo>
                  <a:cubicBezTo>
                    <a:pt x="1879600" y="35560"/>
                    <a:pt x="1877060" y="36830"/>
                    <a:pt x="1875790" y="39370"/>
                  </a:cubicBezTo>
                  <a:cubicBezTo>
                    <a:pt x="1875790" y="43180"/>
                    <a:pt x="1877060" y="45720"/>
                    <a:pt x="1880870" y="44450"/>
                  </a:cubicBezTo>
                  <a:cubicBezTo>
                    <a:pt x="1882140" y="44450"/>
                    <a:pt x="1883410" y="46990"/>
                    <a:pt x="1884680" y="48260"/>
                  </a:cubicBezTo>
                  <a:cubicBezTo>
                    <a:pt x="1885950" y="49530"/>
                    <a:pt x="1885950" y="52070"/>
                    <a:pt x="1887220" y="52070"/>
                  </a:cubicBezTo>
                  <a:cubicBezTo>
                    <a:pt x="1894840" y="54610"/>
                    <a:pt x="1899920" y="60960"/>
                    <a:pt x="1908810" y="59690"/>
                  </a:cubicBezTo>
                  <a:lnTo>
                    <a:pt x="1911350" y="59690"/>
                  </a:lnTo>
                  <a:cubicBezTo>
                    <a:pt x="1918970" y="66040"/>
                    <a:pt x="1926590" y="64770"/>
                    <a:pt x="1935480" y="63500"/>
                  </a:cubicBezTo>
                  <a:cubicBezTo>
                    <a:pt x="1939290" y="62230"/>
                    <a:pt x="1944370" y="63500"/>
                    <a:pt x="1949450" y="63500"/>
                  </a:cubicBezTo>
                  <a:cubicBezTo>
                    <a:pt x="1953260" y="63500"/>
                    <a:pt x="1957070" y="63500"/>
                    <a:pt x="1960880" y="60960"/>
                  </a:cubicBezTo>
                  <a:cubicBezTo>
                    <a:pt x="1965960" y="58420"/>
                    <a:pt x="1971040" y="54610"/>
                    <a:pt x="1976120" y="52070"/>
                  </a:cubicBezTo>
                  <a:cubicBezTo>
                    <a:pt x="1981200" y="49530"/>
                    <a:pt x="1987550" y="49530"/>
                    <a:pt x="1987550" y="40640"/>
                  </a:cubicBezTo>
                  <a:cubicBezTo>
                    <a:pt x="1987550" y="39370"/>
                    <a:pt x="1990090" y="38100"/>
                    <a:pt x="1990090" y="36830"/>
                  </a:cubicBezTo>
                  <a:cubicBezTo>
                    <a:pt x="1998980" y="44450"/>
                    <a:pt x="2006600" y="50800"/>
                    <a:pt x="2014220" y="57150"/>
                  </a:cubicBezTo>
                  <a:cubicBezTo>
                    <a:pt x="2018030" y="60960"/>
                    <a:pt x="2023110" y="66040"/>
                    <a:pt x="2020570" y="72390"/>
                  </a:cubicBezTo>
                  <a:cubicBezTo>
                    <a:pt x="2020570" y="73660"/>
                    <a:pt x="2021840" y="74930"/>
                    <a:pt x="2021840" y="76200"/>
                  </a:cubicBezTo>
                  <a:cubicBezTo>
                    <a:pt x="2023110" y="78740"/>
                    <a:pt x="2024380" y="81280"/>
                    <a:pt x="2026920" y="82550"/>
                  </a:cubicBezTo>
                  <a:cubicBezTo>
                    <a:pt x="2029460" y="86360"/>
                    <a:pt x="2032000" y="90170"/>
                    <a:pt x="2034540" y="95250"/>
                  </a:cubicBezTo>
                  <a:lnTo>
                    <a:pt x="2042160" y="102870"/>
                  </a:lnTo>
                  <a:cubicBezTo>
                    <a:pt x="2044700" y="106680"/>
                    <a:pt x="2047240" y="110490"/>
                    <a:pt x="2051050" y="113030"/>
                  </a:cubicBezTo>
                  <a:cubicBezTo>
                    <a:pt x="2059940" y="120650"/>
                    <a:pt x="2068830" y="128270"/>
                    <a:pt x="2078990" y="135890"/>
                  </a:cubicBezTo>
                  <a:cubicBezTo>
                    <a:pt x="2084070" y="140970"/>
                    <a:pt x="2090420" y="144780"/>
                    <a:pt x="2095500" y="149860"/>
                  </a:cubicBezTo>
                  <a:cubicBezTo>
                    <a:pt x="2104390" y="157480"/>
                    <a:pt x="2114550" y="163830"/>
                    <a:pt x="2119630" y="175260"/>
                  </a:cubicBezTo>
                  <a:cubicBezTo>
                    <a:pt x="2119630" y="176530"/>
                    <a:pt x="2122170" y="177800"/>
                    <a:pt x="2123440" y="179070"/>
                  </a:cubicBezTo>
                  <a:cubicBezTo>
                    <a:pt x="2129790" y="184150"/>
                    <a:pt x="2139950" y="184150"/>
                    <a:pt x="2139950" y="194310"/>
                  </a:cubicBezTo>
                  <a:cubicBezTo>
                    <a:pt x="2150110" y="194310"/>
                    <a:pt x="2155190" y="201930"/>
                    <a:pt x="2160270" y="208280"/>
                  </a:cubicBezTo>
                  <a:cubicBezTo>
                    <a:pt x="2164080" y="213360"/>
                    <a:pt x="2167890" y="219710"/>
                    <a:pt x="2172970" y="223520"/>
                  </a:cubicBezTo>
                  <a:cubicBezTo>
                    <a:pt x="2178050" y="226060"/>
                    <a:pt x="2184400" y="224790"/>
                    <a:pt x="2190750" y="224790"/>
                  </a:cubicBezTo>
                  <a:cubicBezTo>
                    <a:pt x="2193290" y="224790"/>
                    <a:pt x="2195830" y="224790"/>
                    <a:pt x="2195830" y="226060"/>
                  </a:cubicBezTo>
                  <a:cubicBezTo>
                    <a:pt x="2200910" y="231140"/>
                    <a:pt x="2207260" y="234950"/>
                    <a:pt x="2211070" y="241300"/>
                  </a:cubicBezTo>
                  <a:cubicBezTo>
                    <a:pt x="2214880" y="247650"/>
                    <a:pt x="2218690" y="251460"/>
                    <a:pt x="2225040" y="252730"/>
                  </a:cubicBezTo>
                  <a:cubicBezTo>
                    <a:pt x="2231390" y="254000"/>
                    <a:pt x="2237740" y="260350"/>
                    <a:pt x="2246630" y="256540"/>
                  </a:cubicBezTo>
                  <a:cubicBezTo>
                    <a:pt x="2254250" y="254000"/>
                    <a:pt x="2263140" y="256540"/>
                    <a:pt x="2268220" y="251460"/>
                  </a:cubicBezTo>
                  <a:cubicBezTo>
                    <a:pt x="2278380" y="252730"/>
                    <a:pt x="2286000" y="255270"/>
                    <a:pt x="2294890" y="256540"/>
                  </a:cubicBezTo>
                  <a:cubicBezTo>
                    <a:pt x="2305050" y="259080"/>
                    <a:pt x="2316480" y="257810"/>
                    <a:pt x="2325370" y="265430"/>
                  </a:cubicBezTo>
                  <a:cubicBezTo>
                    <a:pt x="2332990" y="271780"/>
                    <a:pt x="2339340" y="278130"/>
                    <a:pt x="2350770" y="276860"/>
                  </a:cubicBezTo>
                  <a:cubicBezTo>
                    <a:pt x="2349500" y="284480"/>
                    <a:pt x="2348230" y="290830"/>
                    <a:pt x="2346960" y="298450"/>
                  </a:cubicBezTo>
                  <a:cubicBezTo>
                    <a:pt x="2344420" y="318770"/>
                    <a:pt x="2341880" y="339090"/>
                    <a:pt x="2340610" y="359410"/>
                  </a:cubicBezTo>
                  <a:cubicBezTo>
                    <a:pt x="2336800" y="384810"/>
                    <a:pt x="2335530" y="408940"/>
                    <a:pt x="2338070" y="433070"/>
                  </a:cubicBezTo>
                  <a:cubicBezTo>
                    <a:pt x="2340610" y="467360"/>
                    <a:pt x="2352040" y="1640840"/>
                    <a:pt x="2363470" y="1672590"/>
                  </a:cubicBezTo>
                  <a:lnTo>
                    <a:pt x="2374900" y="1699260"/>
                  </a:lnTo>
                  <a:cubicBezTo>
                    <a:pt x="2377440" y="1705610"/>
                    <a:pt x="2373630" y="1709420"/>
                    <a:pt x="2367280" y="1710690"/>
                  </a:cubicBezTo>
                  <a:cubicBezTo>
                    <a:pt x="2359660" y="1711960"/>
                    <a:pt x="2357120" y="1717040"/>
                    <a:pt x="2354580" y="1723390"/>
                  </a:cubicBezTo>
                  <a:cubicBezTo>
                    <a:pt x="2352040" y="1733550"/>
                    <a:pt x="2355850" y="1743710"/>
                    <a:pt x="2350770" y="1753870"/>
                  </a:cubicBezTo>
                  <a:cubicBezTo>
                    <a:pt x="2348230" y="1758950"/>
                    <a:pt x="2350770" y="1767840"/>
                    <a:pt x="2352040" y="1775460"/>
                  </a:cubicBezTo>
                  <a:cubicBezTo>
                    <a:pt x="2353310" y="1785620"/>
                    <a:pt x="2350770" y="1795780"/>
                    <a:pt x="2346960" y="1804670"/>
                  </a:cubicBezTo>
                  <a:cubicBezTo>
                    <a:pt x="2338070" y="1819910"/>
                    <a:pt x="2336800" y="1837690"/>
                    <a:pt x="2336800" y="1854200"/>
                  </a:cubicBezTo>
                  <a:cubicBezTo>
                    <a:pt x="2336800" y="1858010"/>
                    <a:pt x="2335530" y="1861820"/>
                    <a:pt x="2334260" y="1864360"/>
                  </a:cubicBezTo>
                  <a:cubicBezTo>
                    <a:pt x="2331720" y="1866900"/>
                    <a:pt x="2326640" y="1869440"/>
                    <a:pt x="2321560" y="1870710"/>
                  </a:cubicBezTo>
                  <a:lnTo>
                    <a:pt x="2291080" y="1885950"/>
                  </a:lnTo>
                  <a:cubicBezTo>
                    <a:pt x="2277110" y="1893570"/>
                    <a:pt x="2265680" y="1892300"/>
                    <a:pt x="2252980" y="1883410"/>
                  </a:cubicBezTo>
                  <a:cubicBezTo>
                    <a:pt x="2251710" y="1882140"/>
                    <a:pt x="2247900" y="1880870"/>
                    <a:pt x="2246630" y="1880870"/>
                  </a:cubicBezTo>
                  <a:cubicBezTo>
                    <a:pt x="2237740" y="1882140"/>
                    <a:pt x="2228850" y="1882140"/>
                    <a:pt x="2221230" y="1889760"/>
                  </a:cubicBezTo>
                  <a:cubicBezTo>
                    <a:pt x="2212340" y="1897380"/>
                    <a:pt x="2199640" y="1902460"/>
                    <a:pt x="2189480" y="1908810"/>
                  </a:cubicBezTo>
                  <a:cubicBezTo>
                    <a:pt x="2183130" y="1912620"/>
                    <a:pt x="2175510" y="1917700"/>
                    <a:pt x="2171700" y="1922780"/>
                  </a:cubicBezTo>
                  <a:cubicBezTo>
                    <a:pt x="2169160" y="1925320"/>
                    <a:pt x="2166620" y="1927860"/>
                    <a:pt x="2164080" y="1929130"/>
                  </a:cubicBezTo>
                  <a:cubicBezTo>
                    <a:pt x="2150110" y="1934210"/>
                    <a:pt x="2142490" y="1946910"/>
                    <a:pt x="2133600" y="1957070"/>
                  </a:cubicBezTo>
                  <a:cubicBezTo>
                    <a:pt x="2125980" y="1965960"/>
                    <a:pt x="2115820" y="1971040"/>
                    <a:pt x="2104390" y="1972310"/>
                  </a:cubicBezTo>
                  <a:cubicBezTo>
                    <a:pt x="2091690" y="1974850"/>
                    <a:pt x="2078990" y="1976120"/>
                    <a:pt x="2066290" y="1978660"/>
                  </a:cubicBezTo>
                  <a:cubicBezTo>
                    <a:pt x="2061210" y="1979930"/>
                    <a:pt x="2054860" y="1981200"/>
                    <a:pt x="2049780" y="1983740"/>
                  </a:cubicBezTo>
                  <a:cubicBezTo>
                    <a:pt x="2043430" y="1986280"/>
                    <a:pt x="2037080" y="1986280"/>
                    <a:pt x="2032000" y="1990090"/>
                  </a:cubicBezTo>
                  <a:cubicBezTo>
                    <a:pt x="2024380" y="1996440"/>
                    <a:pt x="2016760" y="2000250"/>
                    <a:pt x="2006600" y="1997710"/>
                  </a:cubicBezTo>
                  <a:cubicBezTo>
                    <a:pt x="2002790" y="1996440"/>
                    <a:pt x="1997710" y="1998980"/>
                    <a:pt x="1993900" y="2000250"/>
                  </a:cubicBezTo>
                  <a:cubicBezTo>
                    <a:pt x="1992630" y="2000250"/>
                    <a:pt x="1991360" y="2001520"/>
                    <a:pt x="1990090" y="2001520"/>
                  </a:cubicBezTo>
                  <a:cubicBezTo>
                    <a:pt x="1976120" y="2002790"/>
                    <a:pt x="1963420" y="2000250"/>
                    <a:pt x="1950720" y="1997710"/>
                  </a:cubicBezTo>
                  <a:cubicBezTo>
                    <a:pt x="1945640" y="1996440"/>
                    <a:pt x="1940560" y="1995170"/>
                    <a:pt x="1935480" y="1992630"/>
                  </a:cubicBezTo>
                  <a:cubicBezTo>
                    <a:pt x="1921510" y="1986280"/>
                    <a:pt x="1907540" y="1979930"/>
                    <a:pt x="1894840" y="1972310"/>
                  </a:cubicBezTo>
                  <a:cubicBezTo>
                    <a:pt x="1885950" y="1967230"/>
                    <a:pt x="1877060" y="1962150"/>
                    <a:pt x="1866900" y="1967230"/>
                  </a:cubicBezTo>
                  <a:lnTo>
                    <a:pt x="1861820" y="1967230"/>
                  </a:lnTo>
                  <a:cubicBezTo>
                    <a:pt x="1852930" y="1967230"/>
                    <a:pt x="1844040" y="1965960"/>
                    <a:pt x="1836420" y="1964690"/>
                  </a:cubicBezTo>
                  <a:cubicBezTo>
                    <a:pt x="1835150" y="1964690"/>
                    <a:pt x="1832610" y="1964690"/>
                    <a:pt x="1832610" y="1963420"/>
                  </a:cubicBezTo>
                  <a:cubicBezTo>
                    <a:pt x="1828800" y="1958340"/>
                    <a:pt x="1822450" y="1958340"/>
                    <a:pt x="1816100" y="1957070"/>
                  </a:cubicBezTo>
                  <a:cubicBezTo>
                    <a:pt x="1805940" y="1955800"/>
                    <a:pt x="1795780" y="1955800"/>
                    <a:pt x="1788160" y="1949450"/>
                  </a:cubicBezTo>
                  <a:cubicBezTo>
                    <a:pt x="1780540" y="1944370"/>
                    <a:pt x="1772920" y="1943100"/>
                    <a:pt x="1764030" y="1941830"/>
                  </a:cubicBezTo>
                  <a:cubicBezTo>
                    <a:pt x="1762760" y="1941830"/>
                    <a:pt x="1760220" y="1940560"/>
                    <a:pt x="1758950" y="1940560"/>
                  </a:cubicBezTo>
                  <a:cubicBezTo>
                    <a:pt x="1752600" y="1939290"/>
                    <a:pt x="1746250" y="1935480"/>
                    <a:pt x="1741170" y="1936750"/>
                  </a:cubicBezTo>
                  <a:cubicBezTo>
                    <a:pt x="1729740" y="1939290"/>
                    <a:pt x="1724660" y="1935480"/>
                    <a:pt x="1717040" y="1925320"/>
                  </a:cubicBezTo>
                  <a:cubicBezTo>
                    <a:pt x="1715770" y="1922780"/>
                    <a:pt x="1711960" y="1921510"/>
                    <a:pt x="1709420" y="1920240"/>
                  </a:cubicBezTo>
                  <a:cubicBezTo>
                    <a:pt x="1703070" y="1918970"/>
                    <a:pt x="1696720" y="1920240"/>
                    <a:pt x="1690370" y="1918970"/>
                  </a:cubicBezTo>
                  <a:cubicBezTo>
                    <a:pt x="1686560" y="1918970"/>
                    <a:pt x="1682750" y="1915160"/>
                    <a:pt x="1680210" y="1915160"/>
                  </a:cubicBezTo>
                  <a:cubicBezTo>
                    <a:pt x="1670050" y="1916430"/>
                    <a:pt x="1658620" y="1912620"/>
                    <a:pt x="1649730" y="1918970"/>
                  </a:cubicBezTo>
                  <a:cubicBezTo>
                    <a:pt x="1648460" y="1920240"/>
                    <a:pt x="1645920" y="1920240"/>
                    <a:pt x="1643380" y="1920240"/>
                  </a:cubicBezTo>
                  <a:cubicBezTo>
                    <a:pt x="1626870" y="1921510"/>
                    <a:pt x="1612900" y="1926590"/>
                    <a:pt x="1601470" y="1936750"/>
                  </a:cubicBezTo>
                  <a:cubicBezTo>
                    <a:pt x="1597660" y="1940560"/>
                    <a:pt x="1592580" y="1943100"/>
                    <a:pt x="1588770" y="1945640"/>
                  </a:cubicBezTo>
                  <a:cubicBezTo>
                    <a:pt x="1584960" y="1948180"/>
                    <a:pt x="1579880" y="1948180"/>
                    <a:pt x="1576070" y="1949450"/>
                  </a:cubicBezTo>
                  <a:cubicBezTo>
                    <a:pt x="1572260" y="1950720"/>
                    <a:pt x="1569720" y="1951990"/>
                    <a:pt x="1565910" y="1951990"/>
                  </a:cubicBezTo>
                  <a:cubicBezTo>
                    <a:pt x="1559560" y="1951990"/>
                    <a:pt x="1554480" y="1954530"/>
                    <a:pt x="1550670" y="1959610"/>
                  </a:cubicBezTo>
                  <a:cubicBezTo>
                    <a:pt x="1549400" y="1960880"/>
                    <a:pt x="1548130" y="1962150"/>
                    <a:pt x="1546860" y="1964690"/>
                  </a:cubicBezTo>
                  <a:cubicBezTo>
                    <a:pt x="1548130" y="1968500"/>
                    <a:pt x="1540510" y="1978660"/>
                    <a:pt x="1535430" y="1978660"/>
                  </a:cubicBezTo>
                  <a:cubicBezTo>
                    <a:pt x="1526540" y="1978660"/>
                    <a:pt x="1517650" y="1981200"/>
                    <a:pt x="1510030" y="1987550"/>
                  </a:cubicBezTo>
                  <a:cubicBezTo>
                    <a:pt x="1508760" y="1988820"/>
                    <a:pt x="1506220" y="1988820"/>
                    <a:pt x="1503680" y="1987550"/>
                  </a:cubicBezTo>
                  <a:cubicBezTo>
                    <a:pt x="1499870" y="1986280"/>
                    <a:pt x="1497330" y="1986280"/>
                    <a:pt x="1494790" y="1990090"/>
                  </a:cubicBezTo>
                  <a:cubicBezTo>
                    <a:pt x="1493520" y="1991360"/>
                    <a:pt x="1488440" y="1991360"/>
                    <a:pt x="1485900" y="1991360"/>
                  </a:cubicBezTo>
                  <a:cubicBezTo>
                    <a:pt x="1479550" y="1991360"/>
                    <a:pt x="1471930" y="1990090"/>
                    <a:pt x="1465580" y="1991360"/>
                  </a:cubicBezTo>
                  <a:cubicBezTo>
                    <a:pt x="1454150" y="1992630"/>
                    <a:pt x="1443990" y="1993900"/>
                    <a:pt x="1432560" y="1996440"/>
                  </a:cubicBezTo>
                  <a:cubicBezTo>
                    <a:pt x="1430020" y="1996440"/>
                    <a:pt x="1427480" y="1997710"/>
                    <a:pt x="1426210" y="1998980"/>
                  </a:cubicBezTo>
                  <a:cubicBezTo>
                    <a:pt x="1423670" y="2005330"/>
                    <a:pt x="1417320" y="2005330"/>
                    <a:pt x="1413510" y="2006600"/>
                  </a:cubicBezTo>
                  <a:cubicBezTo>
                    <a:pt x="1409700" y="2007870"/>
                    <a:pt x="1404620" y="2009140"/>
                    <a:pt x="1402080" y="2009140"/>
                  </a:cubicBezTo>
                  <a:cubicBezTo>
                    <a:pt x="1400810" y="2007870"/>
                    <a:pt x="1398270" y="2006600"/>
                    <a:pt x="1395730" y="2004060"/>
                  </a:cubicBezTo>
                  <a:cubicBezTo>
                    <a:pt x="1400810" y="2004060"/>
                    <a:pt x="1403350" y="2005330"/>
                    <a:pt x="1405890" y="2005330"/>
                  </a:cubicBezTo>
                  <a:cubicBezTo>
                    <a:pt x="1400810" y="1998980"/>
                    <a:pt x="1395730" y="1997710"/>
                    <a:pt x="1389380" y="2001520"/>
                  </a:cubicBezTo>
                  <a:cubicBezTo>
                    <a:pt x="1381760" y="2007870"/>
                    <a:pt x="1375410" y="2007870"/>
                    <a:pt x="1366520" y="2001520"/>
                  </a:cubicBezTo>
                  <a:lnTo>
                    <a:pt x="1358900" y="1997710"/>
                  </a:lnTo>
                  <a:lnTo>
                    <a:pt x="1358900" y="1991360"/>
                  </a:lnTo>
                  <a:cubicBezTo>
                    <a:pt x="1355090" y="1992630"/>
                    <a:pt x="1351280" y="1995170"/>
                    <a:pt x="1348740" y="1995170"/>
                  </a:cubicBezTo>
                  <a:cubicBezTo>
                    <a:pt x="1341120" y="1991360"/>
                    <a:pt x="1333500" y="1987550"/>
                    <a:pt x="1327150" y="1982470"/>
                  </a:cubicBezTo>
                  <a:cubicBezTo>
                    <a:pt x="1319530" y="1977390"/>
                    <a:pt x="1313180" y="1971040"/>
                    <a:pt x="1306830" y="1965960"/>
                  </a:cubicBezTo>
                  <a:cubicBezTo>
                    <a:pt x="1305560" y="1965960"/>
                    <a:pt x="1305560" y="1964690"/>
                    <a:pt x="1304290" y="1964690"/>
                  </a:cubicBezTo>
                  <a:cubicBezTo>
                    <a:pt x="1295400" y="1962150"/>
                    <a:pt x="1287780" y="1960880"/>
                    <a:pt x="1278890" y="1958340"/>
                  </a:cubicBezTo>
                  <a:cubicBezTo>
                    <a:pt x="1273810" y="1957070"/>
                    <a:pt x="1270000" y="1954530"/>
                    <a:pt x="1264920" y="1953260"/>
                  </a:cubicBezTo>
                  <a:cubicBezTo>
                    <a:pt x="1261110" y="1951990"/>
                    <a:pt x="1258570" y="1951990"/>
                    <a:pt x="1254760" y="1950720"/>
                  </a:cubicBezTo>
                  <a:lnTo>
                    <a:pt x="1242060" y="1950720"/>
                  </a:lnTo>
                  <a:cubicBezTo>
                    <a:pt x="1239520" y="1950720"/>
                    <a:pt x="1235710" y="1950720"/>
                    <a:pt x="1233170" y="1949450"/>
                  </a:cubicBezTo>
                  <a:cubicBezTo>
                    <a:pt x="1231900" y="1946910"/>
                    <a:pt x="1229360" y="1943100"/>
                    <a:pt x="1228090" y="1943100"/>
                  </a:cubicBezTo>
                  <a:cubicBezTo>
                    <a:pt x="1224280" y="1943100"/>
                    <a:pt x="1221740" y="1945640"/>
                    <a:pt x="1217930" y="1946910"/>
                  </a:cubicBezTo>
                  <a:cubicBezTo>
                    <a:pt x="1216660" y="1946910"/>
                    <a:pt x="1216660" y="1948180"/>
                    <a:pt x="1216660" y="1949450"/>
                  </a:cubicBezTo>
                  <a:cubicBezTo>
                    <a:pt x="1211580" y="1954530"/>
                    <a:pt x="1207770" y="1960880"/>
                    <a:pt x="1202690" y="1965960"/>
                  </a:cubicBezTo>
                  <a:cubicBezTo>
                    <a:pt x="1196340" y="1972310"/>
                    <a:pt x="1189990" y="1972310"/>
                    <a:pt x="1186180" y="1968500"/>
                  </a:cubicBezTo>
                  <a:cubicBezTo>
                    <a:pt x="1179830" y="1963420"/>
                    <a:pt x="1174750" y="1959610"/>
                    <a:pt x="1165860" y="1962150"/>
                  </a:cubicBezTo>
                  <a:cubicBezTo>
                    <a:pt x="1164590" y="1962150"/>
                    <a:pt x="1162050" y="1963420"/>
                    <a:pt x="1160780" y="1962150"/>
                  </a:cubicBezTo>
                  <a:cubicBezTo>
                    <a:pt x="1154430" y="1959610"/>
                    <a:pt x="1146810" y="1957070"/>
                    <a:pt x="1140460" y="1953260"/>
                  </a:cubicBezTo>
                  <a:cubicBezTo>
                    <a:pt x="1136650" y="1951990"/>
                    <a:pt x="1131570" y="1951990"/>
                    <a:pt x="1130300" y="1949450"/>
                  </a:cubicBezTo>
                  <a:cubicBezTo>
                    <a:pt x="1126490" y="1941830"/>
                    <a:pt x="1120140" y="1938020"/>
                    <a:pt x="1113790" y="1932940"/>
                  </a:cubicBezTo>
                  <a:cubicBezTo>
                    <a:pt x="1109980" y="1929130"/>
                    <a:pt x="1106170" y="1924050"/>
                    <a:pt x="1102360" y="1922780"/>
                  </a:cubicBezTo>
                  <a:cubicBezTo>
                    <a:pt x="1093470" y="1920240"/>
                    <a:pt x="1087120" y="1912620"/>
                    <a:pt x="1079500" y="1907540"/>
                  </a:cubicBezTo>
                  <a:cubicBezTo>
                    <a:pt x="1073150" y="1903730"/>
                    <a:pt x="1069340" y="1896110"/>
                    <a:pt x="1062990" y="1894840"/>
                  </a:cubicBezTo>
                  <a:cubicBezTo>
                    <a:pt x="1052830" y="1892300"/>
                    <a:pt x="1045210" y="1885950"/>
                    <a:pt x="1036320" y="1879600"/>
                  </a:cubicBezTo>
                  <a:cubicBezTo>
                    <a:pt x="1031240" y="1875790"/>
                    <a:pt x="1024890" y="1873250"/>
                    <a:pt x="1018540" y="1874520"/>
                  </a:cubicBezTo>
                  <a:cubicBezTo>
                    <a:pt x="1014730" y="1875790"/>
                    <a:pt x="1009650" y="1874520"/>
                    <a:pt x="1007110" y="1873250"/>
                  </a:cubicBezTo>
                  <a:cubicBezTo>
                    <a:pt x="1002030" y="1870710"/>
                    <a:pt x="996950" y="1866900"/>
                    <a:pt x="991870" y="1864360"/>
                  </a:cubicBezTo>
                  <a:cubicBezTo>
                    <a:pt x="988060" y="1861820"/>
                    <a:pt x="984250" y="1859280"/>
                    <a:pt x="980440" y="1859280"/>
                  </a:cubicBezTo>
                  <a:cubicBezTo>
                    <a:pt x="967740" y="1858010"/>
                    <a:pt x="957580" y="1855470"/>
                    <a:pt x="951230" y="1842770"/>
                  </a:cubicBezTo>
                  <a:cubicBezTo>
                    <a:pt x="948690" y="1837690"/>
                    <a:pt x="935990" y="1831340"/>
                    <a:pt x="930910" y="1833880"/>
                  </a:cubicBezTo>
                  <a:cubicBezTo>
                    <a:pt x="922020" y="1837690"/>
                    <a:pt x="915670" y="1835150"/>
                    <a:pt x="910590" y="1827530"/>
                  </a:cubicBezTo>
                  <a:cubicBezTo>
                    <a:pt x="906780" y="1823720"/>
                    <a:pt x="901700" y="1824990"/>
                    <a:pt x="897890" y="1827530"/>
                  </a:cubicBezTo>
                  <a:cubicBezTo>
                    <a:pt x="895350" y="1830070"/>
                    <a:pt x="892810" y="1831340"/>
                    <a:pt x="890270" y="1831340"/>
                  </a:cubicBezTo>
                  <a:cubicBezTo>
                    <a:pt x="881380" y="1832610"/>
                    <a:pt x="871220" y="1831340"/>
                    <a:pt x="862330" y="1832610"/>
                  </a:cubicBezTo>
                  <a:cubicBezTo>
                    <a:pt x="854710" y="1833880"/>
                    <a:pt x="847090" y="1831340"/>
                    <a:pt x="842010" y="1826260"/>
                  </a:cubicBezTo>
                  <a:cubicBezTo>
                    <a:pt x="836930" y="1821180"/>
                    <a:pt x="833120" y="1821180"/>
                    <a:pt x="825500" y="1823720"/>
                  </a:cubicBezTo>
                  <a:cubicBezTo>
                    <a:pt x="819150" y="1826260"/>
                    <a:pt x="814070" y="1832610"/>
                    <a:pt x="805180" y="1831340"/>
                  </a:cubicBezTo>
                  <a:cubicBezTo>
                    <a:pt x="797560" y="1830070"/>
                    <a:pt x="788670" y="1833880"/>
                    <a:pt x="779780" y="1830070"/>
                  </a:cubicBezTo>
                  <a:lnTo>
                    <a:pt x="774700" y="1830070"/>
                  </a:lnTo>
                  <a:cubicBezTo>
                    <a:pt x="767080" y="1832610"/>
                    <a:pt x="759460" y="1833880"/>
                    <a:pt x="753110" y="1840230"/>
                  </a:cubicBezTo>
                  <a:cubicBezTo>
                    <a:pt x="745490" y="1846580"/>
                    <a:pt x="744220" y="1799590"/>
                    <a:pt x="736600" y="1804670"/>
                  </a:cubicBezTo>
                  <a:cubicBezTo>
                    <a:pt x="725170" y="1812290"/>
                    <a:pt x="727710" y="1804670"/>
                    <a:pt x="716280" y="1811020"/>
                  </a:cubicBezTo>
                  <a:cubicBezTo>
                    <a:pt x="707390" y="1814830"/>
                    <a:pt x="711200" y="1800860"/>
                    <a:pt x="701040" y="1803400"/>
                  </a:cubicBezTo>
                  <a:cubicBezTo>
                    <a:pt x="699770" y="1803400"/>
                    <a:pt x="684530" y="1813560"/>
                    <a:pt x="684530" y="1812290"/>
                  </a:cubicBezTo>
                  <a:cubicBezTo>
                    <a:pt x="678180" y="1808480"/>
                    <a:pt x="671830" y="1770380"/>
                    <a:pt x="665480" y="1771650"/>
                  </a:cubicBezTo>
                  <a:cubicBezTo>
                    <a:pt x="652780" y="1775460"/>
                    <a:pt x="641350" y="1772920"/>
                    <a:pt x="629920" y="1767840"/>
                  </a:cubicBezTo>
                  <a:cubicBezTo>
                    <a:pt x="623570" y="1765300"/>
                    <a:pt x="613410" y="1756410"/>
                    <a:pt x="608330" y="1760220"/>
                  </a:cubicBezTo>
                  <a:cubicBezTo>
                    <a:pt x="599440" y="1766570"/>
                    <a:pt x="590550" y="1769110"/>
                    <a:pt x="580390" y="1770380"/>
                  </a:cubicBezTo>
                  <a:cubicBezTo>
                    <a:pt x="579120" y="1770380"/>
                    <a:pt x="577850" y="1771650"/>
                    <a:pt x="576580" y="1772920"/>
                  </a:cubicBezTo>
                  <a:cubicBezTo>
                    <a:pt x="572770" y="1778000"/>
                    <a:pt x="554990" y="1764030"/>
                    <a:pt x="551180" y="1769110"/>
                  </a:cubicBezTo>
                  <a:cubicBezTo>
                    <a:pt x="546100" y="1776730"/>
                    <a:pt x="541020" y="1784350"/>
                    <a:pt x="535940" y="1790700"/>
                  </a:cubicBezTo>
                  <a:cubicBezTo>
                    <a:pt x="533400" y="1793240"/>
                    <a:pt x="529590" y="1794510"/>
                    <a:pt x="528320" y="1797050"/>
                  </a:cubicBezTo>
                  <a:cubicBezTo>
                    <a:pt x="527050" y="1803400"/>
                    <a:pt x="524510" y="1805940"/>
                    <a:pt x="518160" y="1805940"/>
                  </a:cubicBezTo>
                  <a:cubicBezTo>
                    <a:pt x="514350" y="1805940"/>
                    <a:pt x="510540" y="1807210"/>
                    <a:pt x="508000" y="1809750"/>
                  </a:cubicBezTo>
                  <a:cubicBezTo>
                    <a:pt x="501650" y="1813560"/>
                    <a:pt x="496570" y="1817370"/>
                    <a:pt x="491490" y="1821180"/>
                  </a:cubicBezTo>
                  <a:cubicBezTo>
                    <a:pt x="485140" y="1824990"/>
                    <a:pt x="478790" y="1828800"/>
                    <a:pt x="476250" y="1835150"/>
                  </a:cubicBezTo>
                  <a:cubicBezTo>
                    <a:pt x="474980" y="1837690"/>
                    <a:pt x="473710" y="1838960"/>
                    <a:pt x="472440" y="1840230"/>
                  </a:cubicBezTo>
                  <a:cubicBezTo>
                    <a:pt x="467360" y="1845310"/>
                    <a:pt x="462280" y="1849120"/>
                    <a:pt x="457200" y="1854200"/>
                  </a:cubicBezTo>
                  <a:cubicBezTo>
                    <a:pt x="449580" y="1860550"/>
                    <a:pt x="443230" y="1868170"/>
                    <a:pt x="435610" y="1874520"/>
                  </a:cubicBezTo>
                  <a:cubicBezTo>
                    <a:pt x="433070" y="1875790"/>
                    <a:pt x="430530" y="1878330"/>
                    <a:pt x="427990" y="1879600"/>
                  </a:cubicBezTo>
                  <a:cubicBezTo>
                    <a:pt x="422910" y="1882140"/>
                    <a:pt x="417830" y="1884680"/>
                    <a:pt x="414020" y="1888490"/>
                  </a:cubicBezTo>
                  <a:cubicBezTo>
                    <a:pt x="410210" y="1892300"/>
                    <a:pt x="392430" y="1869440"/>
                    <a:pt x="389890" y="1874520"/>
                  </a:cubicBezTo>
                  <a:cubicBezTo>
                    <a:pt x="389890" y="1875790"/>
                    <a:pt x="388620" y="1875790"/>
                    <a:pt x="387350" y="1875790"/>
                  </a:cubicBezTo>
                  <a:cubicBezTo>
                    <a:pt x="379730" y="1882140"/>
                    <a:pt x="372110" y="1879600"/>
                    <a:pt x="364490" y="1877060"/>
                  </a:cubicBezTo>
                  <a:cubicBezTo>
                    <a:pt x="361950" y="1875790"/>
                    <a:pt x="359410" y="1874520"/>
                    <a:pt x="358140" y="1875790"/>
                  </a:cubicBezTo>
                  <a:cubicBezTo>
                    <a:pt x="349250" y="1879600"/>
                    <a:pt x="342900" y="1888490"/>
                    <a:pt x="331470" y="1889760"/>
                  </a:cubicBezTo>
                  <a:cubicBezTo>
                    <a:pt x="331470" y="1889760"/>
                    <a:pt x="330200" y="1889760"/>
                    <a:pt x="330200" y="1891030"/>
                  </a:cubicBezTo>
                  <a:cubicBezTo>
                    <a:pt x="327660" y="1898650"/>
                    <a:pt x="320040" y="1898650"/>
                    <a:pt x="313690" y="1899920"/>
                  </a:cubicBezTo>
                  <a:cubicBezTo>
                    <a:pt x="309880" y="1899920"/>
                    <a:pt x="306070" y="1901190"/>
                    <a:pt x="303530" y="1902460"/>
                  </a:cubicBezTo>
                  <a:cubicBezTo>
                    <a:pt x="295910" y="1906270"/>
                    <a:pt x="288290" y="1911350"/>
                    <a:pt x="279400" y="1913890"/>
                  </a:cubicBezTo>
                  <a:cubicBezTo>
                    <a:pt x="267970" y="1917700"/>
                    <a:pt x="256540" y="1920240"/>
                    <a:pt x="247650" y="1926590"/>
                  </a:cubicBezTo>
                  <a:cubicBezTo>
                    <a:pt x="246380" y="1926590"/>
                    <a:pt x="245110" y="1926590"/>
                    <a:pt x="245110" y="1927860"/>
                  </a:cubicBezTo>
                  <a:cubicBezTo>
                    <a:pt x="241300" y="1930400"/>
                    <a:pt x="234950" y="1931670"/>
                    <a:pt x="232410" y="1935480"/>
                  </a:cubicBezTo>
                  <a:cubicBezTo>
                    <a:pt x="228600" y="1943100"/>
                    <a:pt x="218440" y="1941830"/>
                    <a:pt x="213360" y="1948180"/>
                  </a:cubicBezTo>
                  <a:lnTo>
                    <a:pt x="212090" y="1948180"/>
                  </a:lnTo>
                  <a:cubicBezTo>
                    <a:pt x="207010" y="1948180"/>
                    <a:pt x="201930" y="1949450"/>
                    <a:pt x="195580" y="1949450"/>
                  </a:cubicBezTo>
                  <a:cubicBezTo>
                    <a:pt x="193040" y="1948180"/>
                    <a:pt x="189230" y="1945640"/>
                    <a:pt x="186690" y="1945640"/>
                  </a:cubicBezTo>
                  <a:cubicBezTo>
                    <a:pt x="175260" y="1949450"/>
                    <a:pt x="163830" y="1949450"/>
                    <a:pt x="156210" y="1939290"/>
                  </a:cubicBezTo>
                  <a:cubicBezTo>
                    <a:pt x="154940" y="1938020"/>
                    <a:pt x="152400" y="1938020"/>
                    <a:pt x="149860" y="1938020"/>
                  </a:cubicBezTo>
                  <a:lnTo>
                    <a:pt x="139700" y="1938020"/>
                  </a:lnTo>
                  <a:cubicBezTo>
                    <a:pt x="128270" y="1935480"/>
                    <a:pt x="118110" y="1932940"/>
                    <a:pt x="106680" y="1931670"/>
                  </a:cubicBezTo>
                  <a:cubicBezTo>
                    <a:pt x="101600" y="1930400"/>
                    <a:pt x="95250" y="1932940"/>
                    <a:pt x="90170" y="1934210"/>
                  </a:cubicBezTo>
                  <a:cubicBezTo>
                    <a:pt x="85090" y="1935480"/>
                    <a:pt x="80010" y="1935480"/>
                    <a:pt x="74930" y="1935480"/>
                  </a:cubicBezTo>
                  <a:cubicBezTo>
                    <a:pt x="68580" y="1935480"/>
                    <a:pt x="63500" y="1932940"/>
                    <a:pt x="57150" y="1932940"/>
                  </a:cubicBezTo>
                  <a:cubicBezTo>
                    <a:pt x="52070" y="1931670"/>
                    <a:pt x="45720" y="1931670"/>
                    <a:pt x="40640" y="1930400"/>
                  </a:cubicBezTo>
                  <a:cubicBezTo>
                    <a:pt x="29210" y="1927860"/>
                    <a:pt x="19050" y="1925320"/>
                    <a:pt x="7620" y="1924050"/>
                  </a:cubicBezTo>
                  <a:cubicBezTo>
                    <a:pt x="0" y="1880870"/>
                    <a:pt x="1270" y="1830070"/>
                    <a:pt x="1270" y="1778000"/>
                  </a:cubicBezTo>
                  <a:close/>
                </a:path>
              </a:pathLst>
            </a:custGeom>
            <a:blipFill>
              <a:blip r:embed="rId9"/>
              <a:stretch>
                <a:fillRect l="-27285" r="-19841" b="-15995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2" name="Freeform 12"/>
          <p:cNvSpPr/>
          <p:nvPr>
            <p:custDataLst>
              <p:tags r:id="rId6"/>
            </p:custDataLst>
          </p:nvPr>
        </p:nvSpPr>
        <p:spPr>
          <a:xfrm>
            <a:off x="1028700" y="7179102"/>
            <a:ext cx="5441197" cy="2591370"/>
          </a:xfrm>
          <a:custGeom>
            <a:avLst/>
            <a:gdLst/>
            <a:ahLst/>
            <a:cxnLst/>
            <a:rect l="l" t="t" r="r" b="b"/>
            <a:pathLst>
              <a:path w="5441197" h="2591370">
                <a:moveTo>
                  <a:pt x="0" y="0"/>
                </a:moveTo>
                <a:lnTo>
                  <a:pt x="5441197" y="0"/>
                </a:lnTo>
                <a:lnTo>
                  <a:pt x="5441197" y="2591370"/>
                </a:lnTo>
                <a:lnTo>
                  <a:pt x="0" y="25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7"/>
            </p:custDataLst>
          </p:nvPr>
        </p:nvSpPr>
        <p:spPr>
          <a:xfrm rot="-2700000">
            <a:off x="12967116" y="7087761"/>
            <a:ext cx="2739406" cy="2424375"/>
          </a:xfrm>
          <a:custGeom>
            <a:avLst/>
            <a:gdLst/>
            <a:ahLst/>
            <a:cxnLst/>
            <a:rect l="l" t="t" r="r" b="b"/>
            <a:pathLst>
              <a:path w="2739406" h="2424375">
                <a:moveTo>
                  <a:pt x="0" y="0"/>
                </a:moveTo>
                <a:lnTo>
                  <a:pt x="2739406" y="0"/>
                </a:lnTo>
                <a:lnTo>
                  <a:pt x="2739406" y="2424375"/>
                </a:lnTo>
                <a:lnTo>
                  <a:pt x="0" y="24243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2669646" y="4002905"/>
            <a:ext cx="5265890" cy="5767567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5359085" cy="6419139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3313964" y="1907552"/>
            <a:ext cx="11660071" cy="6456764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8413930" y="679528"/>
            <a:ext cx="1460141" cy="1687529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3919487" y="3896668"/>
            <a:ext cx="10449026" cy="2497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4"/>
              </a:lnSpc>
            </a:pPr>
            <a:r>
              <a:rPr lang="en-US" sz="9200" dirty="0">
                <a:solidFill>
                  <a:srgbClr val="FFFFFF"/>
                </a:solidFill>
                <a:latin typeface="Arial Bold"/>
              </a:rPr>
              <a:t>LE PLAN DE COMMUNICATION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897364" y="887263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2024180" y="2291881"/>
            <a:ext cx="701816" cy="110616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870187" y="7739382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2377367" y="71803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3232485" y="859713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5427306" y="1441677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4998188" y="713227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4059640" y="8026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5480200" y="6813366"/>
            <a:ext cx="501690" cy="790734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4879532" y="8553629"/>
            <a:ext cx="443203" cy="698549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5481442" y="7517448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812547" y="844481"/>
            <a:ext cx="10249706" cy="1065500"/>
            <a:chOff x="0" y="0"/>
            <a:chExt cx="2712195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12195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30149" y="1068639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 PLAN DE COMMUNICATION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812547" y="2262429"/>
            <a:ext cx="15983561" cy="7536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689F38"/>
                </a:solidFill>
                <a:latin typeface="Arial Bold"/>
              </a:rPr>
              <a:t>Le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Comité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provincial des communications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est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heureux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de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vous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dévoiler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un plan de communication !</a:t>
            </a:r>
          </a:p>
          <a:p>
            <a:pPr>
              <a:lnSpc>
                <a:spcPts val="2800"/>
              </a:lnSpc>
            </a:pPr>
            <a:endParaRPr lang="en-US" sz="4050" dirty="0">
              <a:solidFill>
                <a:srgbClr val="689F38"/>
              </a:solidFill>
              <a:latin typeface="Arial Bold"/>
            </a:endParaRPr>
          </a:p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Il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s'agit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d'un guide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éducatif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sur les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meilleures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pratiques de communication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conçu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assister tout au long 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l'année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dans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efforts de communication.</a:t>
            </a:r>
          </a:p>
          <a:p>
            <a:pPr>
              <a:lnSpc>
                <a:spcPts val="2800"/>
              </a:lnSpc>
            </a:pPr>
            <a:endParaRPr lang="en-US" sz="4050" dirty="0">
              <a:solidFill>
                <a:srgbClr val="003B77"/>
              </a:solidFill>
              <a:latin typeface="Arial"/>
            </a:endParaRP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Pour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promouvoir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l'Afeas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au sein 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communautés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!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Pour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mettre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lumière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événements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activités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!</a:t>
            </a:r>
          </a:p>
          <a:p>
            <a:pPr>
              <a:lnSpc>
                <a:spcPts val="2800"/>
              </a:lnSpc>
            </a:pPr>
            <a:endParaRPr lang="en-US" sz="4050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DC5728"/>
                </a:solidFill>
                <a:latin typeface="Arial"/>
              </a:rPr>
              <a:t>Le guide </a:t>
            </a:r>
            <a:r>
              <a:rPr lang="en-US" sz="4050" dirty="0" err="1">
                <a:solidFill>
                  <a:srgbClr val="DC5728"/>
                </a:solidFill>
                <a:latin typeface="Arial"/>
              </a:rPr>
              <a:t>est</a:t>
            </a:r>
            <a:r>
              <a:rPr lang="en-US" sz="4050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DC5728"/>
                </a:solidFill>
                <a:latin typeface="Arial"/>
              </a:rPr>
              <a:t>accompagné</a:t>
            </a:r>
            <a:r>
              <a:rPr lang="en-US" sz="4050" dirty="0">
                <a:solidFill>
                  <a:srgbClr val="DC5728"/>
                </a:solidFill>
                <a:latin typeface="Arial"/>
              </a:rPr>
              <a:t> de </a:t>
            </a:r>
            <a:r>
              <a:rPr lang="en-US" sz="4050" dirty="0" err="1">
                <a:solidFill>
                  <a:srgbClr val="DC5728"/>
                </a:solidFill>
                <a:latin typeface="Arial"/>
              </a:rPr>
              <a:t>nombreux</a:t>
            </a:r>
            <a:r>
              <a:rPr lang="en-US" sz="4050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DC5728"/>
                </a:solidFill>
                <a:latin typeface="Arial"/>
              </a:rPr>
              <a:t>outils</a:t>
            </a:r>
            <a:r>
              <a:rPr lang="en-US" sz="4050" dirty="0">
                <a:solidFill>
                  <a:srgbClr val="DC5728"/>
                </a:solidFill>
                <a:latin typeface="Arial"/>
              </a:rPr>
              <a:t> pour </a:t>
            </a:r>
            <a:r>
              <a:rPr lang="en-US" sz="4050" dirty="0" err="1">
                <a:solidFill>
                  <a:srgbClr val="DC5728"/>
                </a:solidFill>
                <a:latin typeface="Arial"/>
              </a:rPr>
              <a:t>vous</a:t>
            </a:r>
            <a:r>
              <a:rPr lang="en-US" sz="4050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DC5728"/>
                </a:solidFill>
                <a:latin typeface="Arial"/>
              </a:rPr>
              <a:t>appuyer</a:t>
            </a:r>
            <a:r>
              <a:rPr lang="en-US" sz="4050" dirty="0">
                <a:solidFill>
                  <a:srgbClr val="DC5728"/>
                </a:solidFill>
                <a:latin typeface="Arial"/>
              </a:rPr>
              <a:t> dans </a:t>
            </a:r>
            <a:r>
              <a:rPr lang="en-US" sz="4050" dirty="0" err="1">
                <a:solidFill>
                  <a:srgbClr val="DC5728"/>
                </a:solidFill>
                <a:latin typeface="Arial"/>
              </a:rPr>
              <a:t>vos</a:t>
            </a:r>
            <a:r>
              <a:rPr lang="en-US" sz="4050" dirty="0">
                <a:solidFill>
                  <a:srgbClr val="DC5728"/>
                </a:solidFill>
                <a:latin typeface="Arial"/>
              </a:rPr>
              <a:t> actions de communication.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12265189" y="521221"/>
            <a:ext cx="1439802" cy="1421805"/>
          </a:xfrm>
          <a:custGeom>
            <a:avLst/>
            <a:gdLst/>
            <a:ahLst/>
            <a:cxnLst/>
            <a:rect l="l" t="t" r="r" b="b"/>
            <a:pathLst>
              <a:path w="1439802" h="1421805">
                <a:moveTo>
                  <a:pt x="0" y="0"/>
                </a:moveTo>
                <a:lnTo>
                  <a:pt x="1439802" y="0"/>
                </a:lnTo>
                <a:lnTo>
                  <a:pt x="1439802" y="1421805"/>
                </a:lnTo>
                <a:lnTo>
                  <a:pt x="0" y="1421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10766076" y="370047"/>
            <a:ext cx="1745978" cy="1724154"/>
          </a:xfrm>
          <a:custGeom>
            <a:avLst/>
            <a:gdLst/>
            <a:ahLst/>
            <a:cxnLst/>
            <a:rect l="l" t="t" r="r" b="b"/>
            <a:pathLst>
              <a:path w="1745978" h="1724154">
                <a:moveTo>
                  <a:pt x="0" y="0"/>
                </a:moveTo>
                <a:lnTo>
                  <a:pt x="1745979" y="0"/>
                </a:lnTo>
                <a:lnTo>
                  <a:pt x="1745979" y="1724153"/>
                </a:lnTo>
                <a:lnTo>
                  <a:pt x="0" y="17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 flipH="1">
            <a:off x="15902827" y="6891016"/>
            <a:ext cx="2385173" cy="2367284"/>
          </a:xfrm>
          <a:custGeom>
            <a:avLst/>
            <a:gdLst/>
            <a:ahLst/>
            <a:cxnLst/>
            <a:rect l="l" t="t" r="r" b="b"/>
            <a:pathLst>
              <a:path w="2385173" h="2367284">
                <a:moveTo>
                  <a:pt x="2385173" y="0"/>
                </a:moveTo>
                <a:lnTo>
                  <a:pt x="0" y="0"/>
                </a:lnTo>
                <a:lnTo>
                  <a:pt x="0" y="2367284"/>
                </a:lnTo>
                <a:lnTo>
                  <a:pt x="2385173" y="2367284"/>
                </a:lnTo>
                <a:lnTo>
                  <a:pt x="23851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812547" y="2231001"/>
            <a:ext cx="15612235" cy="719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le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contenu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du plan de communication:</a:t>
            </a:r>
          </a:p>
          <a:p>
            <a:pPr marL="874588" lvl="1" indent="-437294">
              <a:lnSpc>
                <a:spcPts val="5671"/>
              </a:lnSpc>
              <a:buAutoNum type="arabicPeriod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Un guide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éducatif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détaillant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l'importance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, les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objectifs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et les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meilleures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pratiques d'un plan de communication.</a:t>
            </a:r>
          </a:p>
          <a:p>
            <a:pPr marL="874588" lvl="1" indent="-437294">
              <a:lnSpc>
                <a:spcPts val="5671"/>
              </a:lnSpc>
              <a:buAutoNum type="arabicPeriod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Une collection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d'outils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conçus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accompagner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dans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initiatives de communication.</a:t>
            </a:r>
          </a:p>
          <a:p>
            <a:pPr marL="1749175" lvl="2" indent="-583058">
              <a:lnSpc>
                <a:spcPts val="5671"/>
              </a:lnSpc>
              <a:buFont typeface="Arial"/>
              <a:buChar char="⚬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Un tableau de planification.</a:t>
            </a:r>
          </a:p>
          <a:p>
            <a:pPr marL="1749175" lvl="2" indent="-583058">
              <a:lnSpc>
                <a:spcPts val="5671"/>
              </a:lnSpc>
              <a:buFont typeface="Arial"/>
              <a:buChar char="⚬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Un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calendrier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annoté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avec les dates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importantes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l'Afeas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1749175" lvl="2" indent="-583058">
              <a:lnSpc>
                <a:spcPts val="5671"/>
              </a:lnSpc>
              <a:buFont typeface="Arial"/>
              <a:buChar char="⚬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Des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modèles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d'affiches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événements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activités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1749175" lvl="2" indent="-583058">
              <a:lnSpc>
                <a:spcPts val="5671"/>
              </a:lnSpc>
              <a:buFont typeface="Arial"/>
              <a:buChar char="⚬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Des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modèles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visuels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réseaux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sociaux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1749175" lvl="2" indent="-583058">
              <a:lnSpc>
                <a:spcPts val="5671"/>
              </a:lnSpc>
              <a:buFont typeface="Arial"/>
              <a:buChar char="⚬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Un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modèle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de carte 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visite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812547" y="844481"/>
            <a:ext cx="10249706" cy="1065500"/>
            <a:chOff x="0" y="0"/>
            <a:chExt cx="2712195" cy="2819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12195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930149" y="971550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 PLAN DE COMMUNICATION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12265189" y="521221"/>
            <a:ext cx="1439802" cy="1421805"/>
          </a:xfrm>
          <a:custGeom>
            <a:avLst/>
            <a:gdLst/>
            <a:ahLst/>
            <a:cxnLst/>
            <a:rect l="l" t="t" r="r" b="b"/>
            <a:pathLst>
              <a:path w="1439802" h="1421805">
                <a:moveTo>
                  <a:pt x="0" y="0"/>
                </a:moveTo>
                <a:lnTo>
                  <a:pt x="1439802" y="0"/>
                </a:lnTo>
                <a:lnTo>
                  <a:pt x="1439802" y="1421805"/>
                </a:lnTo>
                <a:lnTo>
                  <a:pt x="0" y="1421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10766076" y="370047"/>
            <a:ext cx="1745978" cy="1724154"/>
          </a:xfrm>
          <a:custGeom>
            <a:avLst/>
            <a:gdLst/>
            <a:ahLst/>
            <a:cxnLst/>
            <a:rect l="l" t="t" r="r" b="b"/>
            <a:pathLst>
              <a:path w="1745978" h="1724154">
                <a:moveTo>
                  <a:pt x="0" y="0"/>
                </a:moveTo>
                <a:lnTo>
                  <a:pt x="1745979" y="0"/>
                </a:lnTo>
                <a:lnTo>
                  <a:pt x="1745979" y="1724153"/>
                </a:lnTo>
                <a:lnTo>
                  <a:pt x="0" y="17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 flipH="1">
            <a:off x="15902827" y="7167345"/>
            <a:ext cx="2385173" cy="2367284"/>
          </a:xfrm>
          <a:custGeom>
            <a:avLst/>
            <a:gdLst/>
            <a:ahLst/>
            <a:cxnLst/>
            <a:rect l="l" t="t" r="r" b="b"/>
            <a:pathLst>
              <a:path w="2385173" h="2367284">
                <a:moveTo>
                  <a:pt x="2385173" y="0"/>
                </a:moveTo>
                <a:lnTo>
                  <a:pt x="0" y="0"/>
                </a:lnTo>
                <a:lnTo>
                  <a:pt x="0" y="2367284"/>
                </a:lnTo>
                <a:lnTo>
                  <a:pt x="2385173" y="2367284"/>
                </a:lnTo>
                <a:lnTo>
                  <a:pt x="23851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930149" y="2213621"/>
            <a:ext cx="15684343" cy="523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689F38"/>
                </a:solidFill>
                <a:latin typeface="Arial Bold"/>
              </a:rPr>
              <a:t>Comment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s’approprier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le plan de communication ?</a:t>
            </a:r>
          </a:p>
          <a:p>
            <a:pPr marL="863599" lvl="1" indent="-431800">
              <a:lnSpc>
                <a:spcPct val="150000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Le plan de communication sera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bientôt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disponible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format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virtuel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auprès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Afeas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régionale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863599" lvl="1" indent="-431800">
              <a:lnSpc>
                <a:spcPct val="150000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Une séance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d'information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et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familiarisation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virtuelle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sera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proposée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octobre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2024 pour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apprendre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maîtriser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outils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inclus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dans le plan de communication.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 flipH="1">
            <a:off x="15552745" y="6789185"/>
            <a:ext cx="2735255" cy="2714741"/>
          </a:xfrm>
          <a:custGeom>
            <a:avLst/>
            <a:gdLst/>
            <a:ahLst/>
            <a:cxnLst/>
            <a:rect l="l" t="t" r="r" b="b"/>
            <a:pathLst>
              <a:path w="2735255" h="2714741">
                <a:moveTo>
                  <a:pt x="2735255" y="0"/>
                </a:moveTo>
                <a:lnTo>
                  <a:pt x="0" y="0"/>
                </a:lnTo>
                <a:lnTo>
                  <a:pt x="0" y="2714741"/>
                </a:lnTo>
                <a:lnTo>
                  <a:pt x="2735255" y="2714741"/>
                </a:lnTo>
                <a:lnTo>
                  <a:pt x="273525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812547" y="844481"/>
            <a:ext cx="10249706" cy="1065500"/>
            <a:chOff x="0" y="0"/>
            <a:chExt cx="2712195" cy="2819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12195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930149" y="971550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 PLAN DE COMMUNICATION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12265189" y="521221"/>
            <a:ext cx="1439802" cy="1421805"/>
          </a:xfrm>
          <a:custGeom>
            <a:avLst/>
            <a:gdLst/>
            <a:ahLst/>
            <a:cxnLst/>
            <a:rect l="l" t="t" r="r" b="b"/>
            <a:pathLst>
              <a:path w="1439802" h="1421805">
                <a:moveTo>
                  <a:pt x="0" y="0"/>
                </a:moveTo>
                <a:lnTo>
                  <a:pt x="1439802" y="0"/>
                </a:lnTo>
                <a:lnTo>
                  <a:pt x="1439802" y="1421805"/>
                </a:lnTo>
                <a:lnTo>
                  <a:pt x="0" y="1421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10766076" y="370047"/>
            <a:ext cx="1745978" cy="1724154"/>
          </a:xfrm>
          <a:custGeom>
            <a:avLst/>
            <a:gdLst/>
            <a:ahLst/>
            <a:cxnLst/>
            <a:rect l="l" t="t" r="r" b="b"/>
            <a:pathLst>
              <a:path w="1745978" h="1724154">
                <a:moveTo>
                  <a:pt x="0" y="0"/>
                </a:moveTo>
                <a:lnTo>
                  <a:pt x="1745979" y="0"/>
                </a:lnTo>
                <a:lnTo>
                  <a:pt x="1745979" y="1724153"/>
                </a:lnTo>
                <a:lnTo>
                  <a:pt x="0" y="17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TextBox 14"/>
          <p:cNvSpPr txBox="1"/>
          <p:nvPr>
            <p:custDataLst>
              <p:tags r:id="rId9"/>
            </p:custDataLst>
          </p:nvPr>
        </p:nvSpPr>
        <p:spPr>
          <a:xfrm>
            <a:off x="930149" y="7879856"/>
            <a:ext cx="9835928" cy="1302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2"/>
              </a:lnSpc>
            </a:pPr>
            <a:r>
              <a:rPr lang="en-US" sz="6851" dirty="0">
                <a:solidFill>
                  <a:srgbClr val="DC5728"/>
                </a:solidFill>
                <a:latin typeface="Arial Bold"/>
              </a:rPr>
              <a:t>Plus de </a:t>
            </a:r>
            <a:r>
              <a:rPr lang="en-US" sz="6851" dirty="0" err="1">
                <a:solidFill>
                  <a:srgbClr val="DC5728"/>
                </a:solidFill>
                <a:latin typeface="Arial Bold"/>
              </a:rPr>
              <a:t>détails</a:t>
            </a:r>
            <a:r>
              <a:rPr lang="en-US" sz="6851" dirty="0">
                <a:solidFill>
                  <a:srgbClr val="DC5728"/>
                </a:solidFill>
                <a:latin typeface="Arial Bold"/>
              </a:rPr>
              <a:t> à </a:t>
            </a:r>
            <a:r>
              <a:rPr lang="en-US" sz="6851" dirty="0" err="1">
                <a:solidFill>
                  <a:srgbClr val="DC5728"/>
                </a:solidFill>
                <a:latin typeface="Arial Bold"/>
              </a:rPr>
              <a:t>venir</a:t>
            </a:r>
            <a:r>
              <a:rPr lang="en-US" sz="6851" dirty="0">
                <a:solidFill>
                  <a:srgbClr val="DC5728"/>
                </a:solidFill>
                <a:latin typeface="Arial Bold"/>
              </a:rPr>
              <a:t>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-778516" y="9258300"/>
            <a:ext cx="3225149" cy="3213055"/>
          </a:xfrm>
          <a:custGeom>
            <a:avLst/>
            <a:gdLst/>
            <a:ahLst/>
            <a:cxnLst/>
            <a:rect l="l" t="t" r="r" b="b"/>
            <a:pathLst>
              <a:path w="3225149" h="3213055">
                <a:moveTo>
                  <a:pt x="0" y="0"/>
                </a:moveTo>
                <a:lnTo>
                  <a:pt x="3225149" y="0"/>
                </a:lnTo>
                <a:lnTo>
                  <a:pt x="3225149" y="3213055"/>
                </a:lnTo>
                <a:lnTo>
                  <a:pt x="0" y="3213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793497" y="867474"/>
            <a:ext cx="12463193" cy="2021116"/>
            <a:chOff x="0" y="0"/>
            <a:chExt cx="3297910" cy="5348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7910" cy="534811"/>
            </a:xfrm>
            <a:custGeom>
              <a:avLst/>
              <a:gdLst/>
              <a:ahLst/>
              <a:cxnLst/>
              <a:rect l="l" t="t" r="r" b="b"/>
              <a:pathLst>
                <a:path w="3297910" h="534811">
                  <a:moveTo>
                    <a:pt x="9939" y="0"/>
                  </a:moveTo>
                  <a:lnTo>
                    <a:pt x="3287971" y="0"/>
                  </a:lnTo>
                  <a:cubicBezTo>
                    <a:pt x="3290607" y="0"/>
                    <a:pt x="3293135" y="1047"/>
                    <a:pt x="3294999" y="2911"/>
                  </a:cubicBezTo>
                  <a:cubicBezTo>
                    <a:pt x="3296863" y="4775"/>
                    <a:pt x="3297910" y="7303"/>
                    <a:pt x="3297910" y="9939"/>
                  </a:cubicBezTo>
                  <a:lnTo>
                    <a:pt x="3297910" y="524873"/>
                  </a:lnTo>
                  <a:cubicBezTo>
                    <a:pt x="3297910" y="527508"/>
                    <a:pt x="3296863" y="530036"/>
                    <a:pt x="3294999" y="531900"/>
                  </a:cubicBezTo>
                  <a:cubicBezTo>
                    <a:pt x="3293135" y="533764"/>
                    <a:pt x="3290607" y="534811"/>
                    <a:pt x="3287971" y="534811"/>
                  </a:cubicBezTo>
                  <a:lnTo>
                    <a:pt x="9939" y="534811"/>
                  </a:lnTo>
                  <a:cubicBezTo>
                    <a:pt x="7303" y="534811"/>
                    <a:pt x="4775" y="533764"/>
                    <a:pt x="2911" y="531900"/>
                  </a:cubicBezTo>
                  <a:cubicBezTo>
                    <a:pt x="1047" y="530036"/>
                    <a:pt x="0" y="527508"/>
                    <a:pt x="0" y="524873"/>
                  </a:cubicBezTo>
                  <a:lnTo>
                    <a:pt x="0" y="9939"/>
                  </a:lnTo>
                  <a:cubicBezTo>
                    <a:pt x="0" y="7303"/>
                    <a:pt x="1047" y="4775"/>
                    <a:pt x="2911" y="2911"/>
                  </a:cubicBezTo>
                  <a:cubicBezTo>
                    <a:pt x="4775" y="1047"/>
                    <a:pt x="7303" y="0"/>
                    <a:pt x="9939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97910" cy="572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1028700" y="1162887"/>
            <a:ext cx="12685811" cy="158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L’AFEAS: ASSOCIATION FÉMINISTE D’ÉDUCATION ET D’ACTION SOCIALE</a:t>
            </a:r>
          </a:p>
        </p:txBody>
      </p: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834059" y="3167803"/>
            <a:ext cx="16465803" cy="290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>
                <a:solidFill>
                  <a:srgbClr val="023778"/>
                </a:solidFill>
                <a:latin typeface="Arial"/>
              </a:rPr>
              <a:t>L'Afeas a pour mission de défendre l'égalité entre les femmes et les hommes. Elle pratique un féminisme social égalitaire, visant à obtenir une identité propre, un statut égal, une liberté et une autonomie pour les femmes.</a:t>
            </a:r>
          </a:p>
        </p:txBody>
      </p:sp>
      <p:grpSp>
        <p:nvGrpSpPr>
          <p:cNvPr id="12" name="Group 12"/>
          <p:cNvGrpSpPr/>
          <p:nvPr>
            <p:custDataLst>
              <p:tags r:id="rId7"/>
            </p:custDataLst>
          </p:nvPr>
        </p:nvGrpSpPr>
        <p:grpSpPr>
          <a:xfrm>
            <a:off x="5047050" y="5524598"/>
            <a:ext cx="8193901" cy="3936693"/>
            <a:chOff x="0" y="0"/>
            <a:chExt cx="10925201" cy="5248925"/>
          </a:xfrm>
        </p:grpSpPr>
        <p:sp>
          <p:nvSpPr>
            <p:cNvPr id="13" name="Freeform 13"/>
            <p:cNvSpPr/>
            <p:nvPr/>
          </p:nvSpPr>
          <p:spPr>
            <a:xfrm>
              <a:off x="678710" y="1193201"/>
              <a:ext cx="9170187" cy="3140789"/>
            </a:xfrm>
            <a:custGeom>
              <a:avLst/>
              <a:gdLst/>
              <a:ahLst/>
              <a:cxnLst/>
              <a:rect l="l" t="t" r="r" b="b"/>
              <a:pathLst>
                <a:path w="9170187" h="3140789">
                  <a:moveTo>
                    <a:pt x="0" y="0"/>
                  </a:moveTo>
                  <a:lnTo>
                    <a:pt x="9170188" y="0"/>
                  </a:lnTo>
                  <a:lnTo>
                    <a:pt x="9170188" y="3140790"/>
                  </a:lnTo>
                  <a:lnTo>
                    <a:pt x="0" y="3140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248266"/>
              <a:ext cx="10527608" cy="1000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70"/>
                </a:lnSpc>
              </a:pPr>
              <a:r>
                <a:rPr lang="en-US" sz="4550" spc="382">
                  <a:solidFill>
                    <a:srgbClr val="DC5728"/>
                  </a:solidFill>
                  <a:latin typeface="Open Sans Bold"/>
                </a:rPr>
                <a:t>Ensemble pour l’égalité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97593" y="-85725"/>
              <a:ext cx="10527608" cy="1000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70"/>
                </a:lnSpc>
              </a:pPr>
              <a:r>
                <a:rPr lang="en-US" sz="4550" spc="382">
                  <a:solidFill>
                    <a:srgbClr val="DC5728"/>
                  </a:solidFill>
                  <a:latin typeface="Open Sans Bold"/>
                </a:rPr>
                <a:t>Ensemble pour l’Afeas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2669646" y="4002905"/>
            <a:ext cx="5265890" cy="5767567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5359085" cy="6419139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3313964" y="1907552"/>
            <a:ext cx="11660071" cy="6456764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8413930" y="679528"/>
            <a:ext cx="1460141" cy="1687529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3919487" y="3753775"/>
            <a:ext cx="10449026" cy="25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6"/>
              </a:lnSpc>
            </a:pPr>
            <a:r>
              <a:rPr lang="en-US" sz="10213" dirty="0">
                <a:solidFill>
                  <a:srgbClr val="FFFFFF"/>
                </a:solidFill>
                <a:latin typeface="Arial Bold"/>
              </a:rPr>
              <a:t>LES ATELIERS D’ÉCHANGE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897364" y="887263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2024180" y="2291881"/>
            <a:ext cx="701816" cy="110616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870187" y="7739382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2377367" y="71803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3232485" y="859713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5427306" y="1441677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4998188" y="713227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4059640" y="8026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5480200" y="6813366"/>
            <a:ext cx="501690" cy="790734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4879532" y="8553629"/>
            <a:ext cx="443203" cy="698549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5481442" y="7517448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93497" y="867474"/>
            <a:ext cx="10249706" cy="1509599"/>
            <a:chOff x="0" y="0"/>
            <a:chExt cx="2712195" cy="39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12195" cy="399458"/>
            </a:xfrm>
            <a:custGeom>
              <a:avLst/>
              <a:gdLst/>
              <a:ahLst/>
              <a:cxnLst/>
              <a:rect l="l" t="t" r="r" b="b"/>
              <a:pathLst>
                <a:path w="2712195" h="399458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387373"/>
                  </a:lnTo>
                  <a:cubicBezTo>
                    <a:pt x="2712195" y="394047"/>
                    <a:pt x="2706784" y="399458"/>
                    <a:pt x="2700110" y="399458"/>
                  </a:cubicBezTo>
                  <a:lnTo>
                    <a:pt x="12085" y="399458"/>
                  </a:lnTo>
                  <a:cubicBezTo>
                    <a:pt x="5411" y="399458"/>
                    <a:pt x="0" y="394047"/>
                    <a:pt x="0" y="387373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12195" cy="437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11099" y="1252859"/>
            <a:ext cx="1013210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LES ATELIERS D’ÉCHANGE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10496513" y="586796"/>
            <a:ext cx="5208513" cy="2259193"/>
          </a:xfrm>
          <a:custGeom>
            <a:avLst/>
            <a:gdLst/>
            <a:ahLst/>
            <a:cxnLst/>
            <a:rect l="l" t="t" r="r" b="b"/>
            <a:pathLst>
              <a:path w="5208513" h="2259193">
                <a:moveTo>
                  <a:pt x="0" y="0"/>
                </a:moveTo>
                <a:lnTo>
                  <a:pt x="5208513" y="0"/>
                </a:lnTo>
                <a:lnTo>
                  <a:pt x="5208513" y="2259192"/>
                </a:lnTo>
                <a:lnTo>
                  <a:pt x="0" y="225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793497" y="2997424"/>
            <a:ext cx="13263359" cy="576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Qu'est-ce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qu'un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atelier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d'échange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?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Un atelier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d'échange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est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conférence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dynamique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éducative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qui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peut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être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organisée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au sein des Afeas locales et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régionales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"/>
              </a:rPr>
              <a:t>Ces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activités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sont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animées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par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équipe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d'animatrices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régionales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dynamiques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passionnées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. 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Une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variété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thèmes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et 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sujets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sont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proposés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!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flipH="1">
            <a:off x="14056856" y="6241595"/>
            <a:ext cx="3472467" cy="3016705"/>
          </a:xfrm>
          <a:custGeom>
            <a:avLst/>
            <a:gdLst/>
            <a:ahLst/>
            <a:cxnLst/>
            <a:rect l="l" t="t" r="r" b="b"/>
            <a:pathLst>
              <a:path w="3472467" h="3016705">
                <a:moveTo>
                  <a:pt x="3472467" y="0"/>
                </a:moveTo>
                <a:lnTo>
                  <a:pt x="0" y="0"/>
                </a:lnTo>
                <a:lnTo>
                  <a:pt x="0" y="3016705"/>
                </a:lnTo>
                <a:lnTo>
                  <a:pt x="3472467" y="3016705"/>
                </a:lnTo>
                <a:lnTo>
                  <a:pt x="347246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93497" y="867474"/>
            <a:ext cx="14996137" cy="1509599"/>
            <a:chOff x="0" y="0"/>
            <a:chExt cx="3968158" cy="39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8157" cy="399458"/>
            </a:xfrm>
            <a:custGeom>
              <a:avLst/>
              <a:gdLst/>
              <a:ahLst/>
              <a:cxnLst/>
              <a:rect l="l" t="t" r="r" b="b"/>
              <a:pathLst>
                <a:path w="3968157" h="399458">
                  <a:moveTo>
                    <a:pt x="8260" y="0"/>
                  </a:moveTo>
                  <a:lnTo>
                    <a:pt x="3959897" y="0"/>
                  </a:lnTo>
                  <a:cubicBezTo>
                    <a:pt x="3964459" y="0"/>
                    <a:pt x="3968157" y="3698"/>
                    <a:pt x="3968157" y="8260"/>
                  </a:cubicBezTo>
                  <a:lnTo>
                    <a:pt x="3968157" y="391198"/>
                  </a:lnTo>
                  <a:cubicBezTo>
                    <a:pt x="3968157" y="395760"/>
                    <a:pt x="3964459" y="399458"/>
                    <a:pt x="3959897" y="399458"/>
                  </a:cubicBezTo>
                  <a:lnTo>
                    <a:pt x="8260" y="399458"/>
                  </a:lnTo>
                  <a:cubicBezTo>
                    <a:pt x="3698" y="399458"/>
                    <a:pt x="0" y="395760"/>
                    <a:pt x="0" y="391198"/>
                  </a:cubicBezTo>
                  <a:lnTo>
                    <a:pt x="0" y="8260"/>
                  </a:lnTo>
                  <a:cubicBezTo>
                    <a:pt x="0" y="3698"/>
                    <a:pt x="3698" y="0"/>
                    <a:pt x="826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68158" cy="437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11099" y="1252859"/>
            <a:ext cx="1487853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LES ATELIERS DISPONIBLES POUR 2024-2025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pic>
        <p:nvPicPr>
          <p:cNvPr id="10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 rot="4388356">
            <a:off x="15327749" y="2069146"/>
            <a:ext cx="3058063" cy="2064193"/>
          </a:xfrm>
          <a:prstGeom prst="rect">
            <a:avLst/>
          </a:prstGeom>
        </p:spPr>
      </p:pic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1028700" y="4208168"/>
            <a:ext cx="15684343" cy="505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689F38"/>
                </a:solidFill>
                <a:latin typeface="Arial"/>
              </a:rPr>
              <a:t>ET...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 Bold"/>
              </a:rPr>
              <a:t>Être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 Bold"/>
              </a:rPr>
              <a:t>féministe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 Bold"/>
              </a:rPr>
              <a:t>aujourd’hui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 -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>
                <a:solidFill>
                  <a:srgbClr val="DC5728"/>
                </a:solidFill>
                <a:latin typeface="Arial"/>
              </a:rPr>
              <a:t>CONTENU RÉVISÉ !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 Bold"/>
              </a:rPr>
              <a:t>L’égalité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 au fil des </a:t>
            </a:r>
            <a:r>
              <a:rPr lang="en-US" sz="4050" dirty="0" err="1">
                <a:solidFill>
                  <a:srgbClr val="003B77"/>
                </a:solidFill>
                <a:latin typeface="Arial Bold"/>
              </a:rPr>
              <a:t>générations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 - </a:t>
            </a:r>
            <a:r>
              <a:rPr lang="en-US" sz="4050" dirty="0">
                <a:solidFill>
                  <a:srgbClr val="DC5728"/>
                </a:solidFill>
                <a:latin typeface="Arial"/>
              </a:rPr>
              <a:t>CONTENU RÉVISÉ !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Les femmes plus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durement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touchées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par la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pandémie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Les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enjeux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environnementaux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ça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touche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les femmes.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Charge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mentale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appauvrissement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des femmes.</a:t>
            </a:r>
          </a:p>
          <a:p>
            <a:pPr>
              <a:lnSpc>
                <a:spcPts val="5671"/>
              </a:lnSpc>
            </a:pPr>
            <a:endParaRPr lang="en-US" sz="4050" dirty="0">
              <a:solidFill>
                <a:srgbClr val="003B77"/>
              </a:solidFill>
              <a:latin typeface="Arial"/>
            </a:endParaRPr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911099" y="2673961"/>
            <a:ext cx="15684343" cy="2192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689F38"/>
                </a:solidFill>
                <a:latin typeface="Arial Bold"/>
              </a:rPr>
              <a:t>UNE NOUVEAUTÉ ! 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>
                <a:solidFill>
                  <a:srgbClr val="023778"/>
                </a:solidFill>
                <a:latin typeface="Arial Bold"/>
              </a:rPr>
              <a:t>La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diversité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des genres -</a:t>
            </a:r>
            <a:r>
              <a:rPr lang="en-US" sz="4050" dirty="0">
                <a:solidFill>
                  <a:srgbClr val="8BC34A"/>
                </a:solidFill>
                <a:latin typeface="Arial Bold"/>
              </a:rPr>
              <a:t> 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Disponible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dès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septembre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2024</a:t>
            </a:r>
          </a:p>
          <a:p>
            <a:pPr>
              <a:lnSpc>
                <a:spcPts val="5671"/>
              </a:lnSpc>
            </a:pPr>
            <a:endParaRPr lang="en-US" sz="4050" dirty="0">
              <a:solidFill>
                <a:srgbClr val="DC5728"/>
              </a:solidFill>
              <a:latin typeface="Arial Bold"/>
            </a:endParaRPr>
          </a:p>
        </p:txBody>
      </p:sp>
      <p:pic>
        <p:nvPicPr>
          <p:cNvPr id="13" name="Picture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 rot="5110066">
            <a:off x="14508182" y="4968973"/>
            <a:ext cx="2562903" cy="1729960"/>
          </a:xfrm>
          <a:prstGeom prst="rect">
            <a:avLst/>
          </a:prstGeom>
        </p:spPr>
      </p:pic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14045687" y="7183714"/>
            <a:ext cx="3568088" cy="2368319"/>
          </a:xfrm>
          <a:custGeom>
            <a:avLst/>
            <a:gdLst/>
            <a:ahLst/>
            <a:cxnLst/>
            <a:rect l="l" t="t" r="r" b="b"/>
            <a:pathLst>
              <a:path w="3568088" h="2368319">
                <a:moveTo>
                  <a:pt x="3568088" y="0"/>
                </a:moveTo>
                <a:lnTo>
                  <a:pt x="0" y="0"/>
                </a:lnTo>
                <a:lnTo>
                  <a:pt x="0" y="2368319"/>
                </a:lnTo>
                <a:lnTo>
                  <a:pt x="3568088" y="2368319"/>
                </a:lnTo>
                <a:lnTo>
                  <a:pt x="356808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0"/>
            </p:custDataLst>
          </p:nvPr>
        </p:nvSpPr>
        <p:spPr>
          <a:xfrm>
            <a:off x="14304818" y="345026"/>
            <a:ext cx="2290623" cy="993558"/>
          </a:xfrm>
          <a:custGeom>
            <a:avLst/>
            <a:gdLst/>
            <a:ahLst/>
            <a:cxnLst/>
            <a:rect l="l" t="t" r="r" b="b"/>
            <a:pathLst>
              <a:path w="2290623" h="993558">
                <a:moveTo>
                  <a:pt x="0" y="0"/>
                </a:moveTo>
                <a:lnTo>
                  <a:pt x="2290624" y="0"/>
                </a:lnTo>
                <a:lnTo>
                  <a:pt x="2290624" y="993558"/>
                </a:lnTo>
                <a:lnTo>
                  <a:pt x="0" y="9935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93497" y="867474"/>
            <a:ext cx="11807703" cy="1509599"/>
            <a:chOff x="0" y="0"/>
            <a:chExt cx="3124460" cy="39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24460" cy="399458"/>
            </a:xfrm>
            <a:custGeom>
              <a:avLst/>
              <a:gdLst/>
              <a:ahLst/>
              <a:cxnLst/>
              <a:rect l="l" t="t" r="r" b="b"/>
              <a:pathLst>
                <a:path w="3124460" h="399458">
                  <a:moveTo>
                    <a:pt x="10491" y="0"/>
                  </a:moveTo>
                  <a:lnTo>
                    <a:pt x="3113969" y="0"/>
                  </a:lnTo>
                  <a:cubicBezTo>
                    <a:pt x="3116751" y="0"/>
                    <a:pt x="3119420" y="1105"/>
                    <a:pt x="3121387" y="3073"/>
                  </a:cubicBezTo>
                  <a:cubicBezTo>
                    <a:pt x="3123355" y="5040"/>
                    <a:pt x="3124460" y="7708"/>
                    <a:pt x="3124460" y="10491"/>
                  </a:cubicBezTo>
                  <a:lnTo>
                    <a:pt x="3124460" y="388967"/>
                  </a:lnTo>
                  <a:cubicBezTo>
                    <a:pt x="3124460" y="391750"/>
                    <a:pt x="3123355" y="394418"/>
                    <a:pt x="3121387" y="396385"/>
                  </a:cubicBezTo>
                  <a:cubicBezTo>
                    <a:pt x="3119420" y="398353"/>
                    <a:pt x="3116751" y="399458"/>
                    <a:pt x="3113969" y="399458"/>
                  </a:cubicBezTo>
                  <a:lnTo>
                    <a:pt x="10491" y="399458"/>
                  </a:lnTo>
                  <a:cubicBezTo>
                    <a:pt x="7708" y="399458"/>
                    <a:pt x="5040" y="398353"/>
                    <a:pt x="3073" y="396385"/>
                  </a:cubicBezTo>
                  <a:cubicBezTo>
                    <a:pt x="1105" y="394418"/>
                    <a:pt x="0" y="391750"/>
                    <a:pt x="0" y="388967"/>
                  </a:cubicBezTo>
                  <a:lnTo>
                    <a:pt x="0" y="10491"/>
                  </a:lnTo>
                  <a:cubicBezTo>
                    <a:pt x="0" y="7708"/>
                    <a:pt x="1105" y="5040"/>
                    <a:pt x="3073" y="3073"/>
                  </a:cubicBezTo>
                  <a:cubicBezTo>
                    <a:pt x="5040" y="1105"/>
                    <a:pt x="7708" y="0"/>
                    <a:pt x="10491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24460" cy="437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11099" y="1252859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LES ATELIERS D’ÉCHANGES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793497" y="2688103"/>
            <a:ext cx="15684343" cy="4678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comment demander un atelier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d'échange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:</a:t>
            </a:r>
          </a:p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023778"/>
                </a:solidFill>
                <a:latin typeface="Arial"/>
              </a:rPr>
              <a:t>Pour faire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demande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d'atelier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d'échange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veuillez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contacter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votre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Afeas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régionale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ou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votre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responsable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de la formation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régionale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spécifiant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l'atelier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qui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intéresse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ainsi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que les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disponibilités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votre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Afeas.</a:t>
            </a:r>
          </a:p>
          <a:p>
            <a:pPr>
              <a:lnSpc>
                <a:spcPts val="1100"/>
              </a:lnSpc>
            </a:pPr>
            <a:endParaRPr lang="en-US" sz="4050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1660"/>
              </a:lnSpc>
            </a:pPr>
            <a:endParaRPr lang="en-US" sz="4050" dirty="0">
              <a:solidFill>
                <a:srgbClr val="023778"/>
              </a:solidFill>
              <a:latin typeface="Arial"/>
            </a:endParaRPr>
          </a:p>
          <a:p>
            <a:pPr marL="1749175" lvl="2" indent="-583058">
              <a:lnSpc>
                <a:spcPts val="5671"/>
              </a:lnSpc>
              <a:buFont typeface="Arial"/>
              <a:buChar char="⚬"/>
            </a:pPr>
            <a:r>
              <a:rPr lang="en-US" sz="4050" dirty="0">
                <a:solidFill>
                  <a:srgbClr val="023778"/>
                </a:solidFill>
                <a:latin typeface="Arial Bold"/>
              </a:rPr>
              <a:t>(NOM, PRÉNOM) (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adresse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courriel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ou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 Bold"/>
              </a:rPr>
              <a:t>autre</a:t>
            </a:r>
            <a:r>
              <a:rPr lang="en-US" sz="4050" dirty="0">
                <a:solidFill>
                  <a:srgbClr val="023778"/>
                </a:solidFill>
                <a:latin typeface="Arial Bold"/>
              </a:rPr>
              <a:t> contact)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 flipH="1">
            <a:off x="15197951" y="867474"/>
            <a:ext cx="2559778" cy="2287801"/>
          </a:xfrm>
          <a:custGeom>
            <a:avLst/>
            <a:gdLst/>
            <a:ahLst/>
            <a:cxnLst/>
            <a:rect l="l" t="t" r="r" b="b"/>
            <a:pathLst>
              <a:path w="2559778" h="2287801">
                <a:moveTo>
                  <a:pt x="2559778" y="0"/>
                </a:moveTo>
                <a:lnTo>
                  <a:pt x="0" y="0"/>
                </a:lnTo>
                <a:lnTo>
                  <a:pt x="0" y="2287801"/>
                </a:lnTo>
                <a:lnTo>
                  <a:pt x="2559778" y="2287801"/>
                </a:lnTo>
                <a:lnTo>
                  <a:pt x="255977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1301828" y="7780043"/>
            <a:ext cx="15684343" cy="147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1"/>
              </a:lnSpc>
            </a:pP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Chaque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atelier dure environ 2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heures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et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requiert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</a:t>
            </a:r>
          </a:p>
          <a:p>
            <a:pPr algn="ctr">
              <a:lnSpc>
                <a:spcPts val="5671"/>
              </a:lnSpc>
            </a:pPr>
            <a:r>
              <a:rPr lang="en-US" sz="4050" dirty="0">
                <a:solidFill>
                  <a:srgbClr val="DC5728"/>
                </a:solidFill>
                <a:latin typeface="Arial Bold"/>
              </a:rPr>
              <a:t>un minimum de 8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membres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inscrites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.</a:t>
            </a:r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10075916" y="498163"/>
            <a:ext cx="2808598" cy="1218229"/>
          </a:xfrm>
          <a:custGeom>
            <a:avLst/>
            <a:gdLst/>
            <a:ahLst/>
            <a:cxnLst/>
            <a:rect l="l" t="t" r="r" b="b"/>
            <a:pathLst>
              <a:path w="2808598" h="1218229">
                <a:moveTo>
                  <a:pt x="0" y="0"/>
                </a:moveTo>
                <a:lnTo>
                  <a:pt x="2808598" y="0"/>
                </a:lnTo>
                <a:lnTo>
                  <a:pt x="2808598" y="1218229"/>
                </a:lnTo>
                <a:lnTo>
                  <a:pt x="0" y="1218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2669646" y="4002905"/>
            <a:ext cx="5265890" cy="5767567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5359085" cy="6419139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3313964" y="1907552"/>
            <a:ext cx="11660071" cy="6456764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8413930" y="679528"/>
            <a:ext cx="1460141" cy="1687529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3919487" y="3753775"/>
            <a:ext cx="10449026" cy="2783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6"/>
              </a:lnSpc>
            </a:pPr>
            <a:r>
              <a:rPr lang="en-US" sz="10213">
                <a:solidFill>
                  <a:srgbClr val="FFFFFF"/>
                </a:solidFill>
                <a:latin typeface="Arial Bold"/>
              </a:rPr>
              <a:t>LA REVUE FEMMES D’ICI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897364" y="887263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2024180" y="2291881"/>
            <a:ext cx="701816" cy="110616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870187" y="7739382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2377367" y="71803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3232485" y="859713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5427306" y="1441677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4998188" y="713227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4059640" y="8026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5480200" y="6813366"/>
            <a:ext cx="501690" cy="790734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4879532" y="8553629"/>
            <a:ext cx="443203" cy="698549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5481442" y="7517448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0593" y="781815"/>
            <a:ext cx="8956422" cy="910558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9977" cy="27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58195" y="851032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858195" y="1935120"/>
            <a:ext cx="14753949" cy="780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689F38"/>
                </a:solidFill>
                <a:latin typeface="Arial Bold"/>
              </a:rPr>
              <a:t>Les chroniques: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3B77"/>
                </a:solidFill>
                <a:latin typeface="Arial"/>
              </a:rPr>
              <a:t>Billet ou éditorial de la directrice générale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3B77"/>
                </a:solidFill>
                <a:latin typeface="Arial"/>
              </a:rPr>
              <a:t>Actualités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3B77"/>
                </a:solidFill>
                <a:latin typeface="Arial"/>
              </a:rPr>
              <a:t>Activités femmes d’ici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3B77"/>
                </a:solidFill>
                <a:latin typeface="Arial"/>
              </a:rPr>
              <a:t>Nouvelles de l’Association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3B77"/>
                </a:solidFill>
                <a:latin typeface="Arial"/>
              </a:rPr>
              <a:t>L’Afeas en action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3B77"/>
                </a:solidFill>
                <a:latin typeface="Arial"/>
              </a:rPr>
              <a:t>Vie associative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3B77"/>
                </a:solidFill>
                <a:latin typeface="Arial"/>
              </a:rPr>
              <a:t>Portrait de femme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3B77"/>
                </a:solidFill>
                <a:latin typeface="Arial"/>
              </a:rPr>
              <a:t>Coups de cœur ou Regard sur le monde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999">
                <a:solidFill>
                  <a:srgbClr val="DC5728"/>
                </a:solidFill>
                <a:latin typeface="Arial Bold"/>
              </a:rPr>
              <a:t>De quoi nourrir le cœur et l‘esprit !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9394467" y="370047"/>
            <a:ext cx="1245312" cy="1527990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11865513" y="2087520"/>
            <a:ext cx="5523508" cy="7170780"/>
          </a:xfrm>
          <a:custGeom>
            <a:avLst/>
            <a:gdLst/>
            <a:ahLst/>
            <a:cxnLst/>
            <a:rect l="l" t="t" r="r" b="b"/>
            <a:pathLst>
              <a:path w="5523508" h="7170780">
                <a:moveTo>
                  <a:pt x="0" y="0"/>
                </a:moveTo>
                <a:lnTo>
                  <a:pt x="5523508" y="0"/>
                </a:lnTo>
                <a:lnTo>
                  <a:pt x="5523508" y="7170780"/>
                </a:lnTo>
                <a:lnTo>
                  <a:pt x="0" y="7170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0593" y="781815"/>
            <a:ext cx="8956422" cy="910558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9977" cy="27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58195" y="851032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858195" y="2061513"/>
            <a:ext cx="10616739" cy="568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Chronique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«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L’Afeas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en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action »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Une Afeas locale et/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régionale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fait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activité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digne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mention ? </a:t>
            </a:r>
            <a:r>
              <a:rPr lang="en-US" sz="3999" b="1" dirty="0" err="1">
                <a:solidFill>
                  <a:srgbClr val="DC5728"/>
                </a:solidFill>
                <a:latin typeface="Arial"/>
              </a:rPr>
              <a:t>Faites</a:t>
            </a:r>
            <a:r>
              <a:rPr lang="en-US" sz="3999" b="1" dirty="0">
                <a:solidFill>
                  <a:srgbClr val="DC5728"/>
                </a:solidFill>
                <a:latin typeface="Arial"/>
              </a:rPr>
              <a:t>-la </a:t>
            </a:r>
            <a:r>
              <a:rPr lang="en-US" sz="3999" b="1" dirty="0" err="1">
                <a:solidFill>
                  <a:srgbClr val="DC5728"/>
                </a:solidFill>
                <a:latin typeface="Arial"/>
              </a:rPr>
              <a:t>rayonner</a:t>
            </a:r>
            <a:r>
              <a:rPr lang="en-US" sz="3999" b="1" dirty="0">
                <a:solidFill>
                  <a:srgbClr val="DC5728"/>
                </a:solidFill>
                <a:latin typeface="Arial"/>
              </a:rPr>
              <a:t> !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Nous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pourrons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publier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accompagné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non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d’une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photo.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DC5728"/>
                </a:solidFill>
                <a:latin typeface="Arial"/>
              </a:rPr>
              <a:t>Envoyez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les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textes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et les photos à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Huguette Dalpé (dalpe@afeas.qc.ca)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11865513" y="2087520"/>
            <a:ext cx="5523508" cy="7170780"/>
          </a:xfrm>
          <a:custGeom>
            <a:avLst/>
            <a:gdLst/>
            <a:ahLst/>
            <a:cxnLst/>
            <a:rect l="l" t="t" r="r" b="b"/>
            <a:pathLst>
              <a:path w="5523508" h="7170780">
                <a:moveTo>
                  <a:pt x="0" y="0"/>
                </a:moveTo>
                <a:lnTo>
                  <a:pt x="5523508" y="0"/>
                </a:lnTo>
                <a:lnTo>
                  <a:pt x="5523508" y="7170780"/>
                </a:lnTo>
                <a:lnTo>
                  <a:pt x="0" y="7170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9394467" y="370047"/>
            <a:ext cx="1245312" cy="1527990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4122506" y="7987706"/>
            <a:ext cx="3369490" cy="1782766"/>
          </a:xfrm>
          <a:custGeom>
            <a:avLst/>
            <a:gdLst/>
            <a:ahLst/>
            <a:cxnLst/>
            <a:rect l="l" t="t" r="r" b="b"/>
            <a:pathLst>
              <a:path w="3369490" h="1782766">
                <a:moveTo>
                  <a:pt x="0" y="0"/>
                </a:moveTo>
                <a:lnTo>
                  <a:pt x="3369490" y="0"/>
                </a:lnTo>
                <a:lnTo>
                  <a:pt x="3369490" y="1782766"/>
                </a:lnTo>
                <a:lnTo>
                  <a:pt x="0" y="17827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12416137" y="2779552"/>
            <a:ext cx="4968775" cy="6478748"/>
          </a:xfrm>
          <a:custGeom>
            <a:avLst/>
            <a:gdLst/>
            <a:ahLst/>
            <a:cxnLst/>
            <a:rect l="l" t="t" r="r" b="b"/>
            <a:pathLst>
              <a:path w="4968775" h="6478748">
                <a:moveTo>
                  <a:pt x="0" y="0"/>
                </a:moveTo>
                <a:lnTo>
                  <a:pt x="4968775" y="0"/>
                </a:lnTo>
                <a:lnTo>
                  <a:pt x="4968775" y="6478748"/>
                </a:lnTo>
                <a:lnTo>
                  <a:pt x="0" y="6478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740593" y="781815"/>
            <a:ext cx="8956422" cy="910558"/>
            <a:chOff x="0" y="0"/>
            <a:chExt cx="2369977" cy="2409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369977" cy="27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858195" y="851032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740593" y="1745637"/>
            <a:ext cx="10602183" cy="780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Chronique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« Coups de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cœur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»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avez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lu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un livre, vu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pièce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théâtre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, un film,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assisté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à un spectacle qui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bouleversée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, fait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rire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pleurer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réfléchir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... et que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aimeriez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faire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connaître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d’autres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?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DC5728"/>
                </a:solidFill>
                <a:latin typeface="Arial"/>
              </a:rPr>
              <a:t>Femmes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d’ici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invite à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envoyer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vos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coups de </a:t>
            </a:r>
            <a:r>
              <a:rPr lang="en-US" sz="3999" dirty="0" err="1">
                <a:solidFill>
                  <a:srgbClr val="DC5728"/>
                </a:solidFill>
                <a:latin typeface="Arial"/>
              </a:rPr>
              <a:t>cœur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à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Huguette Dalpé</a:t>
            </a:r>
            <a:r>
              <a:rPr lang="en-US" sz="3999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(dalpe@afeas.qc.ca).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Nous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pourrions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publier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coup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cœur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au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cours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l'année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dans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cette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rubrique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9394467" y="370047"/>
            <a:ext cx="1245312" cy="1527990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11342776" y="781815"/>
            <a:ext cx="4922909" cy="3279888"/>
          </a:xfrm>
          <a:custGeom>
            <a:avLst/>
            <a:gdLst/>
            <a:ahLst/>
            <a:cxnLst/>
            <a:rect l="l" t="t" r="r" b="b"/>
            <a:pathLst>
              <a:path w="4922909" h="3279888">
                <a:moveTo>
                  <a:pt x="0" y="0"/>
                </a:moveTo>
                <a:lnTo>
                  <a:pt x="4922909" y="0"/>
                </a:lnTo>
                <a:lnTo>
                  <a:pt x="4922909" y="3279888"/>
                </a:lnTo>
                <a:lnTo>
                  <a:pt x="0" y="32798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0593" y="781815"/>
            <a:ext cx="8956422" cy="910558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9977" cy="27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58195" y="851032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9394467" y="370047"/>
            <a:ext cx="1245312" cy="1527990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3373264" y="5912111"/>
            <a:ext cx="5101965" cy="3858361"/>
          </a:xfrm>
          <a:custGeom>
            <a:avLst/>
            <a:gdLst/>
            <a:ahLst/>
            <a:cxnLst/>
            <a:rect l="l" t="t" r="r" b="b"/>
            <a:pathLst>
              <a:path w="5101965" h="3858361">
                <a:moveTo>
                  <a:pt x="0" y="0"/>
                </a:moveTo>
                <a:lnTo>
                  <a:pt x="5101966" y="0"/>
                </a:lnTo>
                <a:lnTo>
                  <a:pt x="5101966" y="3858361"/>
                </a:lnTo>
                <a:lnTo>
                  <a:pt x="0" y="38583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11865513" y="2087520"/>
            <a:ext cx="5523508" cy="7170780"/>
          </a:xfrm>
          <a:custGeom>
            <a:avLst/>
            <a:gdLst/>
            <a:ahLst/>
            <a:cxnLst/>
            <a:rect l="l" t="t" r="r" b="b"/>
            <a:pathLst>
              <a:path w="5523508" h="7170780">
                <a:moveTo>
                  <a:pt x="0" y="0"/>
                </a:moveTo>
                <a:lnTo>
                  <a:pt x="5523508" y="0"/>
                </a:lnTo>
                <a:lnTo>
                  <a:pt x="5523508" y="7170780"/>
                </a:lnTo>
                <a:lnTo>
                  <a:pt x="0" y="7170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858195" y="2102646"/>
            <a:ext cx="10618220" cy="357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Chronique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« Regard sur le monde »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Des choses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bizarres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, des études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étonnantes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, des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événements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cocasses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, tout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cela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compose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cette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chronique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pour nous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ouvrir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sur le monde.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0593" y="781815"/>
            <a:ext cx="8956422" cy="910558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9977" cy="27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58195" y="851032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9394467" y="370047"/>
            <a:ext cx="1245312" cy="1527990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6128302" y="5143500"/>
            <a:ext cx="6031396" cy="3965643"/>
          </a:xfrm>
          <a:custGeom>
            <a:avLst/>
            <a:gdLst/>
            <a:ahLst/>
            <a:cxnLst/>
            <a:rect l="l" t="t" r="r" b="b"/>
            <a:pathLst>
              <a:path w="6031396" h="3965643">
                <a:moveTo>
                  <a:pt x="0" y="0"/>
                </a:moveTo>
                <a:lnTo>
                  <a:pt x="6031396" y="0"/>
                </a:lnTo>
                <a:lnTo>
                  <a:pt x="6031396" y="3965643"/>
                </a:lnTo>
                <a:lnTo>
                  <a:pt x="0" y="3965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1008712" y="2458071"/>
            <a:ext cx="16270576" cy="22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4"/>
              </a:lnSpc>
            </a:pPr>
            <a:r>
              <a:rPr lang="en-US" sz="8313">
                <a:solidFill>
                  <a:srgbClr val="689F38"/>
                </a:solidFill>
                <a:latin typeface="Arial Bold"/>
              </a:rPr>
              <a:t>Concours d’écriture</a:t>
            </a:r>
          </a:p>
          <a:p>
            <a:pPr algn="ctr">
              <a:lnSpc>
                <a:spcPts val="8064"/>
              </a:lnSpc>
            </a:pPr>
            <a:r>
              <a:rPr lang="en-US" sz="8313">
                <a:solidFill>
                  <a:srgbClr val="DC5728"/>
                </a:solidFill>
                <a:latin typeface="Arial Bold"/>
              </a:rPr>
              <a:t>5e édition</a:t>
            </a:r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740593" y="4977362"/>
            <a:ext cx="5789192" cy="1671629"/>
          </a:xfrm>
          <a:custGeom>
            <a:avLst/>
            <a:gdLst/>
            <a:ahLst/>
            <a:cxnLst/>
            <a:rect l="l" t="t" r="r" b="b"/>
            <a:pathLst>
              <a:path w="5789192" h="1671629">
                <a:moveTo>
                  <a:pt x="0" y="0"/>
                </a:moveTo>
                <a:lnTo>
                  <a:pt x="5789192" y="0"/>
                </a:lnTo>
                <a:lnTo>
                  <a:pt x="5789192" y="1671629"/>
                </a:lnTo>
                <a:lnTo>
                  <a:pt x="0" y="16716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12159698" y="4977362"/>
            <a:ext cx="5789192" cy="1671629"/>
          </a:xfrm>
          <a:custGeom>
            <a:avLst/>
            <a:gdLst/>
            <a:ahLst/>
            <a:cxnLst/>
            <a:rect l="l" t="t" r="r" b="b"/>
            <a:pathLst>
              <a:path w="5789192" h="1671629">
                <a:moveTo>
                  <a:pt x="5789192" y="0"/>
                </a:moveTo>
                <a:lnTo>
                  <a:pt x="0" y="0"/>
                </a:lnTo>
                <a:lnTo>
                  <a:pt x="0" y="1671629"/>
                </a:lnTo>
                <a:lnTo>
                  <a:pt x="5789192" y="1671629"/>
                </a:lnTo>
                <a:lnTo>
                  <a:pt x="578919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93497" y="768927"/>
            <a:ext cx="9685005" cy="971382"/>
            <a:chOff x="0" y="0"/>
            <a:chExt cx="2562768" cy="257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62768" cy="257039"/>
            </a:xfrm>
            <a:custGeom>
              <a:avLst/>
              <a:gdLst/>
              <a:ahLst/>
              <a:cxnLst/>
              <a:rect l="l" t="t" r="r" b="b"/>
              <a:pathLst>
                <a:path w="2562768" h="25703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44249"/>
                  </a:lnTo>
                  <a:cubicBezTo>
                    <a:pt x="2562768" y="247641"/>
                    <a:pt x="2561421" y="250895"/>
                    <a:pt x="2559022" y="253293"/>
                  </a:cubicBezTo>
                  <a:cubicBezTo>
                    <a:pt x="2556624" y="255692"/>
                    <a:pt x="2553371" y="257039"/>
                    <a:pt x="2549978" y="257039"/>
                  </a:cubicBezTo>
                  <a:lnTo>
                    <a:pt x="12790" y="257039"/>
                  </a:lnTo>
                  <a:cubicBezTo>
                    <a:pt x="5726" y="257039"/>
                    <a:pt x="0" y="251313"/>
                    <a:pt x="0" y="24424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62768" cy="295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11099" y="898968"/>
            <a:ext cx="9449802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PLAN DE LA RENCONTRE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793497" y="1685048"/>
            <a:ext cx="10778674" cy="808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3571" lvl="1" indent="-546786">
              <a:lnSpc>
                <a:spcPts val="7091"/>
              </a:lnSpc>
              <a:buAutoNum type="arabicPeriod"/>
            </a:pPr>
            <a:r>
              <a:rPr lang="en-US" sz="5065" dirty="0">
                <a:solidFill>
                  <a:srgbClr val="023778"/>
                </a:solidFill>
                <a:latin typeface="Arial"/>
              </a:rPr>
              <a:t>Le </a:t>
            </a:r>
            <a:r>
              <a:rPr lang="en-US" sz="5065" dirty="0" err="1">
                <a:solidFill>
                  <a:srgbClr val="023778"/>
                </a:solidFill>
                <a:latin typeface="Arial"/>
              </a:rPr>
              <a:t>projet</a:t>
            </a:r>
            <a:r>
              <a:rPr lang="en-US" sz="5065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5065" dirty="0" err="1">
                <a:solidFill>
                  <a:srgbClr val="023778"/>
                </a:solidFill>
                <a:latin typeface="Arial"/>
              </a:rPr>
              <a:t>rassembleur</a:t>
            </a:r>
            <a:endParaRPr lang="en-US" sz="5065" dirty="0">
              <a:solidFill>
                <a:srgbClr val="023778"/>
              </a:solidFill>
              <a:latin typeface="Arial"/>
            </a:endParaRPr>
          </a:p>
          <a:p>
            <a:pPr marL="1093571" lvl="1" indent="-546786">
              <a:lnSpc>
                <a:spcPts val="7091"/>
              </a:lnSpc>
              <a:buAutoNum type="arabicPeriod"/>
            </a:pPr>
            <a:r>
              <a:rPr lang="en-US" sz="5065" dirty="0">
                <a:solidFill>
                  <a:srgbClr val="023778"/>
                </a:solidFill>
                <a:latin typeface="Arial"/>
              </a:rPr>
              <a:t>La revue Femmes </a:t>
            </a:r>
            <a:r>
              <a:rPr lang="en-US" sz="5065" dirty="0" err="1">
                <a:solidFill>
                  <a:srgbClr val="023778"/>
                </a:solidFill>
                <a:latin typeface="Arial"/>
              </a:rPr>
              <a:t>d’ici</a:t>
            </a:r>
            <a:endParaRPr lang="en-US" sz="5065" dirty="0">
              <a:solidFill>
                <a:srgbClr val="023778"/>
              </a:solidFill>
              <a:latin typeface="Arial"/>
            </a:endParaRPr>
          </a:p>
          <a:p>
            <a:pPr marL="1093571" lvl="1" indent="-546786">
              <a:lnSpc>
                <a:spcPts val="7091"/>
              </a:lnSpc>
              <a:buAutoNum type="arabicPeriod"/>
            </a:pPr>
            <a:r>
              <a:rPr lang="en-US" sz="5065" dirty="0">
                <a:solidFill>
                  <a:srgbClr val="023778"/>
                </a:solidFill>
                <a:latin typeface="Arial"/>
              </a:rPr>
              <a:t>Le tirage provincial</a:t>
            </a:r>
          </a:p>
          <a:p>
            <a:pPr marL="1093571" lvl="1" indent="-546786">
              <a:lnSpc>
                <a:spcPts val="7091"/>
              </a:lnSpc>
              <a:buAutoNum type="arabicPeriod"/>
            </a:pPr>
            <a:r>
              <a:rPr lang="en-US" sz="5065" dirty="0">
                <a:solidFill>
                  <a:srgbClr val="023778"/>
                </a:solidFill>
                <a:latin typeface="Arial"/>
              </a:rPr>
              <a:t>Les concours </a:t>
            </a:r>
            <a:r>
              <a:rPr lang="en-US" sz="5065" dirty="0" err="1">
                <a:solidFill>
                  <a:srgbClr val="023778"/>
                </a:solidFill>
                <a:latin typeface="Arial"/>
              </a:rPr>
              <a:t>provinciaux</a:t>
            </a:r>
            <a:endParaRPr lang="en-US" sz="5065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7091"/>
              </a:lnSpc>
            </a:pPr>
            <a:r>
              <a:rPr lang="en-US" sz="5065" dirty="0">
                <a:solidFill>
                  <a:srgbClr val="023778"/>
                </a:solidFill>
                <a:latin typeface="Arial"/>
              </a:rPr>
              <a:t>      </a:t>
            </a:r>
            <a:r>
              <a:rPr lang="en-US" sz="5065" dirty="0">
                <a:solidFill>
                  <a:srgbClr val="8DC63F"/>
                </a:solidFill>
                <a:latin typeface="Arial"/>
              </a:rPr>
              <a:t>PAUSE DE 10 MINUTES</a:t>
            </a:r>
          </a:p>
          <a:p>
            <a:pPr marL="1093571" lvl="1" indent="-546786">
              <a:lnSpc>
                <a:spcPts val="7091"/>
              </a:lnSpc>
              <a:buAutoNum type="arabicPeriod"/>
            </a:pPr>
            <a:r>
              <a:rPr lang="en-US" sz="5065" dirty="0">
                <a:solidFill>
                  <a:srgbClr val="003B77"/>
                </a:solidFill>
                <a:latin typeface="Arial"/>
              </a:rPr>
              <a:t>La revue Femmes </a:t>
            </a:r>
            <a:r>
              <a:rPr lang="en-US" sz="5065" dirty="0" err="1">
                <a:solidFill>
                  <a:srgbClr val="003B77"/>
                </a:solidFill>
                <a:latin typeface="Arial"/>
              </a:rPr>
              <a:t>d‘ici</a:t>
            </a:r>
            <a:endParaRPr lang="en-US" sz="5065" dirty="0">
              <a:solidFill>
                <a:srgbClr val="003B77"/>
              </a:solidFill>
              <a:latin typeface="Arial"/>
            </a:endParaRPr>
          </a:p>
          <a:p>
            <a:pPr marL="1093571" lvl="1" indent="-546786">
              <a:lnSpc>
                <a:spcPts val="7091"/>
              </a:lnSpc>
              <a:buAutoNum type="arabicPeriod"/>
            </a:pPr>
            <a:r>
              <a:rPr lang="en-US" sz="5065" dirty="0">
                <a:solidFill>
                  <a:srgbClr val="023778"/>
                </a:solidFill>
                <a:latin typeface="Arial"/>
              </a:rPr>
              <a:t>Le plan de communication</a:t>
            </a:r>
          </a:p>
          <a:p>
            <a:pPr marL="1093571" lvl="1" indent="-546786">
              <a:lnSpc>
                <a:spcPts val="7091"/>
              </a:lnSpc>
              <a:buAutoNum type="arabicPeriod"/>
            </a:pPr>
            <a:r>
              <a:rPr lang="en-US" sz="5065" dirty="0">
                <a:solidFill>
                  <a:srgbClr val="023778"/>
                </a:solidFill>
                <a:latin typeface="Arial"/>
              </a:rPr>
              <a:t>Les ateliers </a:t>
            </a:r>
            <a:r>
              <a:rPr lang="en-US" sz="5065" dirty="0" err="1">
                <a:solidFill>
                  <a:srgbClr val="023778"/>
                </a:solidFill>
                <a:latin typeface="Arial"/>
              </a:rPr>
              <a:t>d’échange</a:t>
            </a:r>
            <a:endParaRPr lang="en-US" sz="5065" dirty="0">
              <a:solidFill>
                <a:srgbClr val="023778"/>
              </a:solidFill>
              <a:latin typeface="Arial"/>
            </a:endParaRPr>
          </a:p>
          <a:p>
            <a:pPr marL="1093571" lvl="1" indent="-546786">
              <a:lnSpc>
                <a:spcPts val="7091"/>
              </a:lnSpc>
              <a:buAutoNum type="arabicPeriod"/>
            </a:pPr>
            <a:r>
              <a:rPr lang="en-US" sz="5065" dirty="0">
                <a:solidFill>
                  <a:srgbClr val="023778"/>
                </a:solidFill>
                <a:latin typeface="Arial"/>
              </a:rPr>
              <a:t>Le guide </a:t>
            </a:r>
            <a:r>
              <a:rPr lang="en-US" sz="5065" dirty="0" err="1">
                <a:solidFill>
                  <a:srgbClr val="023778"/>
                </a:solidFill>
                <a:latin typeface="Arial"/>
              </a:rPr>
              <a:t>d’animation</a:t>
            </a:r>
            <a:r>
              <a:rPr lang="en-US" sz="5065" dirty="0">
                <a:solidFill>
                  <a:srgbClr val="023778"/>
                </a:solidFill>
                <a:latin typeface="Arial"/>
              </a:rPr>
              <a:t> 2024-2026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11377771" y="2964671"/>
            <a:ext cx="4660597" cy="4357658"/>
          </a:xfrm>
          <a:custGeom>
            <a:avLst/>
            <a:gdLst/>
            <a:ahLst/>
            <a:cxnLst/>
            <a:rect l="l" t="t" r="r" b="b"/>
            <a:pathLst>
              <a:path w="4660597" h="4357658">
                <a:moveTo>
                  <a:pt x="0" y="0"/>
                </a:moveTo>
                <a:lnTo>
                  <a:pt x="4660597" y="0"/>
                </a:lnTo>
                <a:lnTo>
                  <a:pt x="4660597" y="4357658"/>
                </a:lnTo>
                <a:lnTo>
                  <a:pt x="0" y="4357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0593" y="781815"/>
            <a:ext cx="8956422" cy="910558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9977" cy="27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58195" y="851032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9394467" y="370047"/>
            <a:ext cx="1245312" cy="1527990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855796" y="1948359"/>
            <a:ext cx="17077342" cy="709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689F38"/>
                </a:solidFill>
                <a:latin typeface="Arial Bold"/>
              </a:rPr>
              <a:t>Concours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d‘écriture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-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Les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critères</a:t>
            </a:r>
            <a:endParaRPr lang="en-US" sz="3999" dirty="0">
              <a:solidFill>
                <a:srgbClr val="DC5728"/>
              </a:solidFill>
              <a:latin typeface="Arial Bold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3B77"/>
                </a:solidFill>
                <a:latin typeface="Arial"/>
              </a:rPr>
              <a:t>Être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membre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règle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l’année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cours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(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palier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local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régional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) ;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3B77"/>
                </a:solidFill>
                <a:latin typeface="Arial"/>
              </a:rPr>
              <a:t>Écrire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un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500 à 550 mots (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compteur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mots du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logiciel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Word) sur un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sujet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qui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touche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tout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respectant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la mission et la vision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;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Faire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parvenir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au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siège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social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3999" dirty="0">
                <a:solidFill>
                  <a:srgbClr val="003B77"/>
                </a:solidFill>
                <a:latin typeface="Arial Bold"/>
              </a:rPr>
              <a:t>Huguette Dalpé (</a:t>
            </a:r>
            <a:r>
              <a:rPr lang="en-US" sz="3999" u="sng" dirty="0">
                <a:solidFill>
                  <a:srgbClr val="003B77"/>
                </a:solidFill>
                <a:latin typeface="Arial Bold"/>
                <a:hlinkClick r:id="rId10" tooltip="mailto:dalpe@afeas.qc.ca"/>
              </a:rPr>
              <a:t>dalpe@afeas.qc.ca</a:t>
            </a:r>
            <a:r>
              <a:rPr lang="en-US" sz="3999" dirty="0">
                <a:solidFill>
                  <a:srgbClr val="003B77"/>
                </a:solidFill>
                <a:latin typeface="Arial Bold"/>
              </a:rPr>
              <a:t>)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secrétaire-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coordonnatrice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à la revue, avec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numéro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membre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et le nom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Afeas locale,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avant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le 15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avril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2025.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0593" y="781815"/>
            <a:ext cx="8956422" cy="910558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9977" cy="27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58195" y="851032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9394467" y="370047"/>
            <a:ext cx="1245312" cy="1527990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855796" y="1948359"/>
            <a:ext cx="11997963" cy="498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689F38"/>
                </a:solidFill>
                <a:latin typeface="Arial Bold"/>
              </a:rPr>
              <a:t>Concours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d‘écriture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-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L‘évaluation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des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textes</a:t>
            </a:r>
            <a:endParaRPr lang="en-US" sz="3999" dirty="0">
              <a:solidFill>
                <a:srgbClr val="DC5728"/>
              </a:solidFill>
              <a:latin typeface="Arial Bold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3B77"/>
                </a:solidFill>
                <a:latin typeface="Arial"/>
              </a:rPr>
              <a:t>Qualité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français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d’écriture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;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Structure du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;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3B77"/>
                </a:solidFill>
                <a:latin typeface="Arial"/>
              </a:rPr>
              <a:t>Langage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inclusif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(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exemple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: les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infirmières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et les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infirmiers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) et/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épicène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(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exemple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: le personnel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infirmier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) ;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Respect du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nombre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mots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exigé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12458496" y="5843147"/>
            <a:ext cx="5194149" cy="3415153"/>
          </a:xfrm>
          <a:custGeom>
            <a:avLst/>
            <a:gdLst/>
            <a:ahLst/>
            <a:cxnLst/>
            <a:rect l="l" t="t" r="r" b="b"/>
            <a:pathLst>
              <a:path w="5194149" h="3415153">
                <a:moveTo>
                  <a:pt x="0" y="0"/>
                </a:moveTo>
                <a:lnTo>
                  <a:pt x="5194149" y="0"/>
                </a:lnTo>
                <a:lnTo>
                  <a:pt x="5194149" y="3415153"/>
                </a:lnTo>
                <a:lnTo>
                  <a:pt x="0" y="3415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0593" y="781815"/>
            <a:ext cx="8956422" cy="910558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9977" cy="27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58195" y="851032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9394467" y="370047"/>
            <a:ext cx="1245312" cy="1527990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858194" y="1948359"/>
            <a:ext cx="14077005" cy="7836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689F38"/>
                </a:solidFill>
                <a:latin typeface="Arial Bold"/>
              </a:rPr>
              <a:t>Concours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d‘écriture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- 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Les prix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Trois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gagnantes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sélectionnées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parmi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textes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que nous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recevrons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seront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dévoilées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au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congrès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provincial 2025 :</a:t>
            </a:r>
          </a:p>
          <a:p>
            <a:pPr lvl="2">
              <a:lnSpc>
                <a:spcPts val="5599"/>
              </a:lnSpc>
            </a:pPr>
            <a:endParaRPr lang="en-US" sz="3999" dirty="0">
              <a:solidFill>
                <a:srgbClr val="003B77"/>
              </a:solidFill>
              <a:latin typeface="Arial Bold"/>
            </a:endParaRPr>
          </a:p>
          <a:p>
            <a:pPr lvl="2">
              <a:lnSpc>
                <a:spcPts val="5599"/>
              </a:lnSpc>
            </a:pPr>
            <a:r>
              <a:rPr lang="en-US" sz="3999" dirty="0">
                <a:solidFill>
                  <a:srgbClr val="003B77"/>
                </a:solidFill>
                <a:latin typeface="Arial Bold"/>
              </a:rPr>
              <a:t>1er Prix :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100 $ et le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sera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publié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dans la revue Femmes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d’ici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automne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2025 ;</a:t>
            </a:r>
          </a:p>
          <a:p>
            <a:pPr lvl="2">
              <a:lnSpc>
                <a:spcPts val="5599"/>
              </a:lnSpc>
            </a:pPr>
            <a:r>
              <a:rPr lang="en-US" sz="3999" dirty="0">
                <a:solidFill>
                  <a:srgbClr val="003B77"/>
                </a:solidFill>
                <a:latin typeface="Arial Bold"/>
              </a:rPr>
              <a:t>2e Prix :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50 $ et le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sera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publié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dans la revue Femmes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d’ici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printemps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2026 ;</a:t>
            </a:r>
          </a:p>
          <a:p>
            <a:pPr lvl="2">
              <a:lnSpc>
                <a:spcPts val="5599"/>
              </a:lnSpc>
            </a:pPr>
            <a:r>
              <a:rPr lang="en-US" sz="3999" dirty="0">
                <a:solidFill>
                  <a:srgbClr val="003B77"/>
                </a:solidFill>
                <a:latin typeface="Arial Bold"/>
              </a:rPr>
              <a:t>3e Prix :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25 $ et le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sera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publié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dans la revue Femmes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d’ici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été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2026.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3B77"/>
              </a:solidFill>
              <a:latin typeface="Arial"/>
            </a:endParaRP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13978848" y="6944222"/>
            <a:ext cx="3519511" cy="2314078"/>
          </a:xfrm>
          <a:custGeom>
            <a:avLst/>
            <a:gdLst/>
            <a:ahLst/>
            <a:cxnLst/>
            <a:rect l="l" t="t" r="r" b="b"/>
            <a:pathLst>
              <a:path w="3519511" h="2314078">
                <a:moveTo>
                  <a:pt x="0" y="0"/>
                </a:moveTo>
                <a:lnTo>
                  <a:pt x="3519511" y="0"/>
                </a:lnTo>
                <a:lnTo>
                  <a:pt x="3519511" y="2314078"/>
                </a:lnTo>
                <a:lnTo>
                  <a:pt x="0" y="2314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0593" y="781815"/>
            <a:ext cx="8956422" cy="910558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9977" cy="27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58195" y="851032"/>
            <a:ext cx="1013210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9394467" y="370047"/>
            <a:ext cx="1245312" cy="1527990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7608917" y="4377344"/>
            <a:ext cx="3070166" cy="2869210"/>
          </a:xfrm>
          <a:custGeom>
            <a:avLst/>
            <a:gdLst/>
            <a:ahLst/>
            <a:cxnLst/>
            <a:rect l="l" t="t" r="r" b="b"/>
            <a:pathLst>
              <a:path w="3070166" h="2869210">
                <a:moveTo>
                  <a:pt x="0" y="0"/>
                </a:moveTo>
                <a:lnTo>
                  <a:pt x="3070166" y="0"/>
                </a:lnTo>
                <a:lnTo>
                  <a:pt x="3070166" y="2869210"/>
                </a:lnTo>
                <a:lnTo>
                  <a:pt x="0" y="28692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740593" y="4755817"/>
            <a:ext cx="7315200" cy="2112264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 flipV="1">
            <a:off x="10679083" y="4676921"/>
            <a:ext cx="7315200" cy="2112264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2112264"/>
                </a:moveTo>
                <a:lnTo>
                  <a:pt x="7315200" y="2112264"/>
                </a:lnTo>
                <a:lnTo>
                  <a:pt x="7315200" y="0"/>
                </a:lnTo>
                <a:lnTo>
                  <a:pt x="0" y="0"/>
                </a:lnTo>
                <a:lnTo>
                  <a:pt x="0" y="211226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>
            <a:off x="13951656" y="7371841"/>
            <a:ext cx="1634060" cy="1388951"/>
          </a:xfrm>
          <a:custGeom>
            <a:avLst/>
            <a:gdLst/>
            <a:ahLst/>
            <a:cxnLst/>
            <a:rect l="l" t="t" r="r" b="b"/>
            <a:pathLst>
              <a:path w="1634060" h="1388951">
                <a:moveTo>
                  <a:pt x="0" y="0"/>
                </a:moveTo>
                <a:lnTo>
                  <a:pt x="1634060" y="0"/>
                </a:lnTo>
                <a:lnTo>
                  <a:pt x="1634060" y="1388951"/>
                </a:lnTo>
                <a:lnTo>
                  <a:pt x="0" y="13889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>
            <p:custDataLst>
              <p:tags r:id="rId10"/>
            </p:custDataLst>
          </p:nvPr>
        </p:nvSpPr>
        <p:spPr>
          <a:xfrm>
            <a:off x="2101561" y="2421646"/>
            <a:ext cx="14084878" cy="1955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0"/>
              </a:lnSpc>
            </a:pPr>
            <a:r>
              <a:rPr lang="en-US" sz="7196" dirty="0">
                <a:solidFill>
                  <a:srgbClr val="689F38"/>
                </a:solidFill>
                <a:latin typeface="Arial Bold"/>
              </a:rPr>
              <a:t>Concours </a:t>
            </a:r>
            <a:r>
              <a:rPr lang="en-US" sz="7196" dirty="0" err="1">
                <a:solidFill>
                  <a:srgbClr val="689F38"/>
                </a:solidFill>
                <a:latin typeface="Arial Bold"/>
              </a:rPr>
              <a:t>d’écriture</a:t>
            </a:r>
            <a:endParaRPr lang="en-US" sz="7196" dirty="0">
              <a:solidFill>
                <a:srgbClr val="689F38"/>
              </a:solidFill>
              <a:latin typeface="Arial Bold"/>
            </a:endParaRPr>
          </a:p>
          <a:p>
            <a:pPr algn="ctr">
              <a:lnSpc>
                <a:spcPts val="6980"/>
              </a:lnSpc>
            </a:pPr>
            <a:r>
              <a:rPr lang="en-US" sz="7196" dirty="0">
                <a:solidFill>
                  <a:srgbClr val="DC5728"/>
                </a:solidFill>
                <a:latin typeface="Arial Bold"/>
              </a:rPr>
              <a:t>5e </a:t>
            </a:r>
            <a:r>
              <a:rPr lang="en-US" sz="7196" dirty="0" err="1">
                <a:solidFill>
                  <a:srgbClr val="DC5728"/>
                </a:solidFill>
                <a:latin typeface="Arial Bold"/>
              </a:rPr>
              <a:t>édition</a:t>
            </a:r>
            <a:endParaRPr lang="en-US" sz="7196" dirty="0">
              <a:solidFill>
                <a:srgbClr val="DC5728"/>
              </a:solidFill>
              <a:latin typeface="Arial Bold"/>
            </a:endParaRPr>
          </a:p>
        </p:txBody>
      </p:sp>
      <p:sp>
        <p:nvSpPr>
          <p:cNvPr id="16" name="TextBox 16"/>
          <p:cNvSpPr txBox="1"/>
          <p:nvPr>
            <p:custDataLst>
              <p:tags r:id="rId11"/>
            </p:custDataLst>
          </p:nvPr>
        </p:nvSpPr>
        <p:spPr>
          <a:xfrm>
            <a:off x="2965528" y="7770429"/>
            <a:ext cx="10986128" cy="1380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1"/>
              </a:lnSpc>
            </a:pPr>
            <a:r>
              <a:rPr lang="en-US" sz="9217">
                <a:solidFill>
                  <a:srgbClr val="003B77"/>
                </a:solidFill>
                <a:latin typeface="Arial Bold"/>
              </a:rPr>
              <a:t>BONNE CHANCE !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2669646" y="4002905"/>
            <a:ext cx="5265890" cy="5767567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5359085" cy="6419139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3313964" y="1907552"/>
            <a:ext cx="11660071" cy="6456764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8413930" y="679528"/>
            <a:ext cx="1460141" cy="1687529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3919487" y="3753775"/>
            <a:ext cx="10449026" cy="2783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6"/>
              </a:lnSpc>
            </a:pPr>
            <a:r>
              <a:rPr lang="en-US" sz="10213">
                <a:solidFill>
                  <a:srgbClr val="FFFFFF"/>
                </a:solidFill>
                <a:latin typeface="Arial Bold"/>
              </a:rPr>
              <a:t>LES COMITÉS PROVINCIAUX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897364" y="887263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2024180" y="2291881"/>
            <a:ext cx="701816" cy="110616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870187" y="7739382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2377367" y="71803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3232485" y="859713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5427306" y="1441677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4998188" y="713227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4059640" y="8026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5480200" y="6813366"/>
            <a:ext cx="501690" cy="790734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4879532" y="8553629"/>
            <a:ext cx="443203" cy="698549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5481442" y="7517448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1012" y="792518"/>
            <a:ext cx="10917376" cy="971382"/>
            <a:chOff x="0" y="0"/>
            <a:chExt cx="2888869" cy="257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88869" cy="257039"/>
            </a:xfrm>
            <a:custGeom>
              <a:avLst/>
              <a:gdLst/>
              <a:ahLst/>
              <a:cxnLst/>
              <a:rect l="l" t="t" r="r" b="b"/>
              <a:pathLst>
                <a:path w="2888869" h="257039">
                  <a:moveTo>
                    <a:pt x="11346" y="0"/>
                  </a:moveTo>
                  <a:lnTo>
                    <a:pt x="2877522" y="0"/>
                  </a:lnTo>
                  <a:cubicBezTo>
                    <a:pt x="2883789" y="0"/>
                    <a:pt x="2888869" y="5080"/>
                    <a:pt x="2888869" y="11346"/>
                  </a:cubicBezTo>
                  <a:lnTo>
                    <a:pt x="2888869" y="245693"/>
                  </a:lnTo>
                  <a:cubicBezTo>
                    <a:pt x="2888869" y="251959"/>
                    <a:pt x="2883789" y="257039"/>
                    <a:pt x="2877522" y="257039"/>
                  </a:cubicBezTo>
                  <a:lnTo>
                    <a:pt x="11346" y="257039"/>
                  </a:lnTo>
                  <a:cubicBezTo>
                    <a:pt x="5080" y="257039"/>
                    <a:pt x="0" y="251959"/>
                    <a:pt x="0" y="245693"/>
                  </a:cubicBezTo>
                  <a:lnTo>
                    <a:pt x="0" y="11346"/>
                  </a:lnTo>
                  <a:cubicBezTo>
                    <a:pt x="0" y="5080"/>
                    <a:pt x="5080" y="0"/>
                    <a:pt x="1134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88869" cy="295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76215" y="922559"/>
            <a:ext cx="1079977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COMITÉS PROVINCIAUX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976215" y="2058285"/>
            <a:ext cx="13924310" cy="780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689F38"/>
                </a:solidFill>
                <a:latin typeface="Arial Bold"/>
              </a:rPr>
              <a:t>Une chance de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s'investir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dans des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projets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à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grande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échelle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au sein de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l'Afeas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!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Les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comités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provinciaux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offrent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possibilité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rejoindre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équipe riche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perspectives et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projets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: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Des rencontres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virtuelles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conviviales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dynamiques</a:t>
            </a:r>
            <a:endParaRPr lang="en-US" sz="3999" dirty="0">
              <a:solidFill>
                <a:srgbClr val="003B77"/>
              </a:solidFill>
              <a:latin typeface="Arial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Une équipe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accueillante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composée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membres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venant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d'autres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régions</a:t>
            </a:r>
            <a:endParaRPr lang="en-US" sz="3999" dirty="0">
              <a:solidFill>
                <a:srgbClr val="003B77"/>
              </a:solidFill>
              <a:latin typeface="Arial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Une compensation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symbolique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pour la participation aux rencontres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virtuelles</a:t>
            </a:r>
            <a:endParaRPr lang="en-US" sz="3999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DC5728"/>
                </a:solidFill>
                <a:latin typeface="Arial Bold"/>
              </a:rPr>
              <a:t>Nous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sommes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toujours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à la recherche de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nouvelles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 Bold"/>
              </a:rPr>
              <a:t>recrues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!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14735851" y="6395810"/>
            <a:ext cx="2832292" cy="3061937"/>
          </a:xfrm>
          <a:custGeom>
            <a:avLst/>
            <a:gdLst/>
            <a:ahLst/>
            <a:cxnLst/>
            <a:rect l="l" t="t" r="r" b="b"/>
            <a:pathLst>
              <a:path w="2832292" h="3061937">
                <a:moveTo>
                  <a:pt x="0" y="0"/>
                </a:moveTo>
                <a:lnTo>
                  <a:pt x="2832292" y="0"/>
                </a:lnTo>
                <a:lnTo>
                  <a:pt x="2832292" y="3061936"/>
                </a:lnTo>
                <a:lnTo>
                  <a:pt x="0" y="30619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1478915">
            <a:off x="10977181" y="437380"/>
            <a:ext cx="1776665" cy="1469786"/>
          </a:xfrm>
          <a:custGeom>
            <a:avLst/>
            <a:gdLst/>
            <a:ahLst/>
            <a:cxnLst/>
            <a:rect l="l" t="t" r="r" b="b"/>
            <a:pathLst>
              <a:path w="1776665" h="1469786">
                <a:moveTo>
                  <a:pt x="0" y="0"/>
                </a:moveTo>
                <a:lnTo>
                  <a:pt x="1776664" y="0"/>
                </a:lnTo>
                <a:lnTo>
                  <a:pt x="1776664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911099" y="2058285"/>
            <a:ext cx="14328901" cy="7376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quelques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exemples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des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réalisations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des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comités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: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Le guide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d'animation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Afeas 2024-2026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Le plan de communication Afeas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Les ateliers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d'éducation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populaire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et les formations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régionales</a:t>
            </a:r>
            <a:endParaRPr lang="en-US" sz="3999" dirty="0">
              <a:solidFill>
                <a:srgbClr val="003B77"/>
              </a:solidFill>
              <a:latin typeface="Arial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La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sélection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l’évaluation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des candidatures aux concours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provinciaux</a:t>
            </a:r>
            <a:endParaRPr lang="en-US" sz="3999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3B77"/>
                </a:solidFill>
                <a:latin typeface="Arial Bold"/>
              </a:rPr>
              <a:t> 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999" b="1" dirty="0">
                <a:solidFill>
                  <a:srgbClr val="003B77"/>
                </a:solidFill>
                <a:latin typeface="Arial"/>
              </a:rPr>
              <a:t>...et bien plus encore!</a:t>
            </a:r>
          </a:p>
          <a:p>
            <a:pPr>
              <a:lnSpc>
                <a:spcPts val="2800"/>
              </a:lnSpc>
            </a:pPr>
            <a:endParaRPr lang="en-US" sz="3999" dirty="0">
              <a:solidFill>
                <a:srgbClr val="003B77"/>
              </a:solidFill>
              <a:latin typeface="Arial"/>
            </a:endParaRPr>
          </a:p>
          <a:p>
            <a:r>
              <a:rPr lang="en-US" sz="3600" dirty="0">
                <a:solidFill>
                  <a:srgbClr val="DC5728"/>
                </a:solidFill>
                <a:latin typeface="Arial Bold"/>
              </a:rPr>
              <a:t>Nous </a:t>
            </a:r>
            <a:r>
              <a:rPr lang="en-US" sz="3600" dirty="0" err="1">
                <a:solidFill>
                  <a:srgbClr val="DC5728"/>
                </a:solidFill>
                <a:latin typeface="Arial Bold"/>
              </a:rPr>
              <a:t>sommes</a:t>
            </a:r>
            <a:r>
              <a:rPr lang="en-US" sz="3600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600" dirty="0" err="1">
                <a:solidFill>
                  <a:srgbClr val="DC5728"/>
                </a:solidFill>
                <a:latin typeface="Arial Bold"/>
              </a:rPr>
              <a:t>toujours</a:t>
            </a:r>
            <a:r>
              <a:rPr lang="en-US" sz="3600" dirty="0">
                <a:solidFill>
                  <a:srgbClr val="DC5728"/>
                </a:solidFill>
                <a:latin typeface="Arial Bold"/>
              </a:rPr>
              <a:t> à la recherche de </a:t>
            </a:r>
            <a:r>
              <a:rPr lang="en-US" sz="3600" dirty="0" err="1">
                <a:solidFill>
                  <a:srgbClr val="DC5728"/>
                </a:solidFill>
                <a:latin typeface="Arial Bold"/>
              </a:rPr>
              <a:t>nouvelles</a:t>
            </a:r>
            <a:r>
              <a:rPr lang="en-US" sz="3600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600" dirty="0" err="1">
                <a:solidFill>
                  <a:srgbClr val="DC5728"/>
                </a:solidFill>
                <a:latin typeface="Arial Bold"/>
              </a:rPr>
              <a:t>recrues</a:t>
            </a:r>
            <a:r>
              <a:rPr lang="en-US" sz="3600" dirty="0">
                <a:solidFill>
                  <a:srgbClr val="DC5728"/>
                </a:solidFill>
                <a:latin typeface="Arial Bold"/>
              </a:rPr>
              <a:t> !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 flipH="1">
            <a:off x="14079991" y="5449192"/>
            <a:ext cx="3523425" cy="3809108"/>
          </a:xfrm>
          <a:custGeom>
            <a:avLst/>
            <a:gdLst/>
            <a:ahLst/>
            <a:cxnLst/>
            <a:rect l="l" t="t" r="r" b="b"/>
            <a:pathLst>
              <a:path w="3523425" h="3809108">
                <a:moveTo>
                  <a:pt x="3523425" y="0"/>
                </a:moveTo>
                <a:lnTo>
                  <a:pt x="0" y="0"/>
                </a:lnTo>
                <a:lnTo>
                  <a:pt x="0" y="3809108"/>
                </a:lnTo>
                <a:lnTo>
                  <a:pt x="3523425" y="3809108"/>
                </a:lnTo>
                <a:lnTo>
                  <a:pt x="35234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741012" y="792518"/>
            <a:ext cx="10917376" cy="971382"/>
            <a:chOff x="0" y="0"/>
            <a:chExt cx="2888869" cy="2570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8869" cy="257039"/>
            </a:xfrm>
            <a:custGeom>
              <a:avLst/>
              <a:gdLst/>
              <a:ahLst/>
              <a:cxnLst/>
              <a:rect l="l" t="t" r="r" b="b"/>
              <a:pathLst>
                <a:path w="2888869" h="257039">
                  <a:moveTo>
                    <a:pt x="11346" y="0"/>
                  </a:moveTo>
                  <a:lnTo>
                    <a:pt x="2877522" y="0"/>
                  </a:lnTo>
                  <a:cubicBezTo>
                    <a:pt x="2883789" y="0"/>
                    <a:pt x="2888869" y="5080"/>
                    <a:pt x="2888869" y="11346"/>
                  </a:cubicBezTo>
                  <a:lnTo>
                    <a:pt x="2888869" y="245693"/>
                  </a:lnTo>
                  <a:cubicBezTo>
                    <a:pt x="2888869" y="251959"/>
                    <a:pt x="2883789" y="257039"/>
                    <a:pt x="2877522" y="257039"/>
                  </a:cubicBezTo>
                  <a:lnTo>
                    <a:pt x="11346" y="257039"/>
                  </a:lnTo>
                  <a:cubicBezTo>
                    <a:pt x="5080" y="257039"/>
                    <a:pt x="0" y="251959"/>
                    <a:pt x="0" y="245693"/>
                  </a:cubicBezTo>
                  <a:lnTo>
                    <a:pt x="0" y="11346"/>
                  </a:lnTo>
                  <a:cubicBezTo>
                    <a:pt x="0" y="5080"/>
                    <a:pt x="5080" y="0"/>
                    <a:pt x="1134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88869" cy="295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976215" y="922559"/>
            <a:ext cx="1079977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COMITÉS PROVINCIAUX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1478915">
            <a:off x="10977181" y="437380"/>
            <a:ext cx="1776665" cy="1469786"/>
          </a:xfrm>
          <a:custGeom>
            <a:avLst/>
            <a:gdLst/>
            <a:ahLst/>
            <a:cxnLst/>
            <a:rect l="l" t="t" r="r" b="b"/>
            <a:pathLst>
              <a:path w="1776665" h="1469786">
                <a:moveTo>
                  <a:pt x="0" y="0"/>
                </a:moveTo>
                <a:lnTo>
                  <a:pt x="1776664" y="0"/>
                </a:lnTo>
                <a:lnTo>
                  <a:pt x="1776664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793497" y="2058285"/>
            <a:ext cx="16465803" cy="719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Liste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des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comités</a:t>
            </a:r>
            <a:r>
              <a:rPr lang="en-US" sz="4050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689F38"/>
                </a:solidFill>
                <a:latin typeface="Arial Bold"/>
              </a:rPr>
              <a:t>provinciaux</a:t>
            </a:r>
            <a:endParaRPr lang="en-US" sz="4050" dirty="0">
              <a:solidFill>
                <a:srgbClr val="689F38"/>
              </a:solidFill>
              <a:latin typeface="Arial Bold"/>
            </a:endParaRP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financement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- 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UNE NOUVEAUTÉ CETTE ANNÉE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formation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des concours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provinciaux</a:t>
            </a:r>
            <a:endParaRPr lang="en-US" sz="4050" dirty="0">
              <a:solidFill>
                <a:srgbClr val="003B77"/>
              </a:solidFill>
              <a:latin typeface="Arial"/>
            </a:endParaRP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communication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du guide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d’animation</a:t>
            </a:r>
            <a:endParaRPr lang="en-US" sz="4050" dirty="0">
              <a:solidFill>
                <a:srgbClr val="003B77"/>
              </a:solidFill>
              <a:latin typeface="Arial"/>
            </a:endParaRP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inclusion</a:t>
            </a:r>
          </a:p>
          <a:p>
            <a:pPr marL="874588" lvl="1" indent="-437294">
              <a:lnSpc>
                <a:spcPts val="5671"/>
              </a:lnSpc>
              <a:buFont typeface="Arial"/>
              <a:buChar char="•"/>
            </a:pPr>
            <a:r>
              <a:rPr lang="en-US" sz="4050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de la revue</a:t>
            </a:r>
          </a:p>
          <a:p>
            <a:pPr>
              <a:lnSpc>
                <a:spcPts val="5671"/>
              </a:lnSpc>
            </a:pPr>
            <a:endParaRPr lang="en-US" sz="4050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DC5728"/>
                </a:solidFill>
                <a:latin typeface="Arial Bold"/>
              </a:rPr>
              <a:t>Nous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sommes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toujours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à la recherche de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nouvelles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recrues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!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 flipH="1">
            <a:off x="13011137" y="3579616"/>
            <a:ext cx="4025984" cy="4352416"/>
          </a:xfrm>
          <a:custGeom>
            <a:avLst/>
            <a:gdLst/>
            <a:ahLst/>
            <a:cxnLst/>
            <a:rect l="l" t="t" r="r" b="b"/>
            <a:pathLst>
              <a:path w="4025984" h="4352416">
                <a:moveTo>
                  <a:pt x="4025984" y="0"/>
                </a:moveTo>
                <a:lnTo>
                  <a:pt x="0" y="0"/>
                </a:lnTo>
                <a:lnTo>
                  <a:pt x="0" y="4352415"/>
                </a:lnTo>
                <a:lnTo>
                  <a:pt x="4025984" y="4352415"/>
                </a:lnTo>
                <a:lnTo>
                  <a:pt x="402598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741012" y="792518"/>
            <a:ext cx="10917376" cy="971382"/>
            <a:chOff x="0" y="0"/>
            <a:chExt cx="2888869" cy="2570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8869" cy="257039"/>
            </a:xfrm>
            <a:custGeom>
              <a:avLst/>
              <a:gdLst/>
              <a:ahLst/>
              <a:cxnLst/>
              <a:rect l="l" t="t" r="r" b="b"/>
              <a:pathLst>
                <a:path w="2888869" h="257039">
                  <a:moveTo>
                    <a:pt x="11346" y="0"/>
                  </a:moveTo>
                  <a:lnTo>
                    <a:pt x="2877522" y="0"/>
                  </a:lnTo>
                  <a:cubicBezTo>
                    <a:pt x="2883789" y="0"/>
                    <a:pt x="2888869" y="5080"/>
                    <a:pt x="2888869" y="11346"/>
                  </a:cubicBezTo>
                  <a:lnTo>
                    <a:pt x="2888869" y="245693"/>
                  </a:lnTo>
                  <a:cubicBezTo>
                    <a:pt x="2888869" y="251959"/>
                    <a:pt x="2883789" y="257039"/>
                    <a:pt x="2877522" y="257039"/>
                  </a:cubicBezTo>
                  <a:lnTo>
                    <a:pt x="11346" y="257039"/>
                  </a:lnTo>
                  <a:cubicBezTo>
                    <a:pt x="5080" y="257039"/>
                    <a:pt x="0" y="251959"/>
                    <a:pt x="0" y="245693"/>
                  </a:cubicBezTo>
                  <a:lnTo>
                    <a:pt x="0" y="11346"/>
                  </a:lnTo>
                  <a:cubicBezTo>
                    <a:pt x="0" y="5080"/>
                    <a:pt x="5080" y="0"/>
                    <a:pt x="1134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88869" cy="295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976215" y="922559"/>
            <a:ext cx="1079977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COMITÉS PROVINCIAUX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1478915">
            <a:off x="10977181" y="437380"/>
            <a:ext cx="1776665" cy="1469786"/>
          </a:xfrm>
          <a:custGeom>
            <a:avLst/>
            <a:gdLst/>
            <a:ahLst/>
            <a:cxnLst/>
            <a:rect l="l" t="t" r="r" b="b"/>
            <a:pathLst>
              <a:path w="1776665" h="1469786">
                <a:moveTo>
                  <a:pt x="0" y="0"/>
                </a:moveTo>
                <a:lnTo>
                  <a:pt x="1776664" y="0"/>
                </a:lnTo>
                <a:lnTo>
                  <a:pt x="1776664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775011" y="2186873"/>
            <a:ext cx="13686733" cy="714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8BC34A"/>
                </a:solidFill>
                <a:latin typeface="Arial Bold"/>
              </a:rPr>
              <a:t>UNE NOUVEAUTÉ CETTE ANNÉE</a:t>
            </a:r>
          </a:p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003B77"/>
                </a:solidFill>
                <a:latin typeface="Arial Bold"/>
              </a:rPr>
              <a:t>Comité</a:t>
            </a:r>
            <a:r>
              <a:rPr lang="en-US" sz="3999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 Bold"/>
              </a:rPr>
              <a:t>financement</a:t>
            </a:r>
            <a:r>
              <a:rPr lang="en-US" sz="3999" dirty="0">
                <a:solidFill>
                  <a:srgbClr val="003B77"/>
                </a:solidFill>
                <a:latin typeface="Arial Bold"/>
              </a:rPr>
              <a:t>: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Un tout nouveau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dédié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à la recherche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financement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l'Afeas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visant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ainsi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garantir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pérennité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l'organisation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et la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continuité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ses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actions.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C'est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opportunité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inestimable pour les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membres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qui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désirent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contribuer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cet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effort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essentiel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l’égalité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des femmes !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signaler </a:t>
            </a:r>
            <a:r>
              <a:rPr lang="en-US" sz="3999" dirty="0" err="1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US" sz="3999" dirty="0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intérêt</a:t>
            </a:r>
            <a:r>
              <a:rPr lang="en-US" sz="3999" dirty="0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nous </a:t>
            </a:r>
            <a:r>
              <a:rPr lang="en-US" sz="3999" dirty="0" err="1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US" sz="3999" dirty="0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invitons</a:t>
            </a:r>
            <a:r>
              <a:rPr lang="en-US" sz="3999" dirty="0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3999" dirty="0" err="1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envoyer</a:t>
            </a:r>
            <a:r>
              <a:rPr lang="en-US" sz="3999" dirty="0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sz="3999" dirty="0" err="1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courriel</a:t>
            </a:r>
            <a:r>
              <a:rPr lang="en-US" sz="3999" dirty="0">
                <a:solidFill>
                  <a:srgbClr val="DC5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3999" u="sng" dirty="0">
                <a:solidFill>
                  <a:srgbClr val="DC5728"/>
                </a:solidFill>
                <a:latin typeface="Arial Bold"/>
              </a:rPr>
              <a:t>direction@afeas.qc.ca</a:t>
            </a:r>
            <a:r>
              <a:rPr lang="en-US" sz="3999" dirty="0">
                <a:solidFill>
                  <a:srgbClr val="DC5728"/>
                </a:solidFill>
                <a:latin typeface="Arial Bold"/>
              </a:rPr>
              <a:t> !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 flipH="1">
            <a:off x="13475055" y="4979285"/>
            <a:ext cx="4179457" cy="4518332"/>
          </a:xfrm>
          <a:custGeom>
            <a:avLst/>
            <a:gdLst/>
            <a:ahLst/>
            <a:cxnLst/>
            <a:rect l="l" t="t" r="r" b="b"/>
            <a:pathLst>
              <a:path w="4179457" h="4518332">
                <a:moveTo>
                  <a:pt x="4179457" y="0"/>
                </a:moveTo>
                <a:lnTo>
                  <a:pt x="0" y="0"/>
                </a:lnTo>
                <a:lnTo>
                  <a:pt x="0" y="4518332"/>
                </a:lnTo>
                <a:lnTo>
                  <a:pt x="4179457" y="4518332"/>
                </a:lnTo>
                <a:lnTo>
                  <a:pt x="417945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741012" y="792518"/>
            <a:ext cx="10917376" cy="971382"/>
            <a:chOff x="0" y="0"/>
            <a:chExt cx="2888869" cy="2570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8869" cy="257039"/>
            </a:xfrm>
            <a:custGeom>
              <a:avLst/>
              <a:gdLst/>
              <a:ahLst/>
              <a:cxnLst/>
              <a:rect l="l" t="t" r="r" b="b"/>
              <a:pathLst>
                <a:path w="2888869" h="257039">
                  <a:moveTo>
                    <a:pt x="11346" y="0"/>
                  </a:moveTo>
                  <a:lnTo>
                    <a:pt x="2877522" y="0"/>
                  </a:lnTo>
                  <a:cubicBezTo>
                    <a:pt x="2883789" y="0"/>
                    <a:pt x="2888869" y="5080"/>
                    <a:pt x="2888869" y="11346"/>
                  </a:cubicBezTo>
                  <a:lnTo>
                    <a:pt x="2888869" y="245693"/>
                  </a:lnTo>
                  <a:cubicBezTo>
                    <a:pt x="2888869" y="251959"/>
                    <a:pt x="2883789" y="257039"/>
                    <a:pt x="2877522" y="257039"/>
                  </a:cubicBezTo>
                  <a:lnTo>
                    <a:pt x="11346" y="257039"/>
                  </a:lnTo>
                  <a:cubicBezTo>
                    <a:pt x="5080" y="257039"/>
                    <a:pt x="0" y="251959"/>
                    <a:pt x="0" y="245693"/>
                  </a:cubicBezTo>
                  <a:lnTo>
                    <a:pt x="0" y="11346"/>
                  </a:lnTo>
                  <a:cubicBezTo>
                    <a:pt x="0" y="5080"/>
                    <a:pt x="5080" y="0"/>
                    <a:pt x="1134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88869" cy="295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976215" y="922559"/>
            <a:ext cx="1079977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COMITÉS PROVINCIAUX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1478915">
            <a:off x="10977181" y="437380"/>
            <a:ext cx="1776665" cy="1469786"/>
          </a:xfrm>
          <a:custGeom>
            <a:avLst/>
            <a:gdLst/>
            <a:ahLst/>
            <a:cxnLst/>
            <a:rect l="l" t="t" r="r" b="b"/>
            <a:pathLst>
              <a:path w="1776665" h="1469786">
                <a:moveTo>
                  <a:pt x="0" y="0"/>
                </a:moveTo>
                <a:lnTo>
                  <a:pt x="1776664" y="0"/>
                </a:lnTo>
                <a:lnTo>
                  <a:pt x="1776664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2669646" y="4002905"/>
            <a:ext cx="5265890" cy="5767567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5359085" cy="6419139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3313964" y="1907552"/>
            <a:ext cx="11660071" cy="6456764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8413930" y="679528"/>
            <a:ext cx="1460141" cy="1687529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3919487" y="3753775"/>
            <a:ext cx="10449026" cy="2783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6"/>
              </a:lnSpc>
            </a:pPr>
            <a:r>
              <a:rPr lang="en-US" sz="10213" dirty="0">
                <a:solidFill>
                  <a:srgbClr val="FFFFFF"/>
                </a:solidFill>
                <a:latin typeface="Arial Bold"/>
              </a:rPr>
              <a:t>LE GUIDE D’ANIMATION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897364" y="887263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2024180" y="2291881"/>
            <a:ext cx="701816" cy="110616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870187" y="7739382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2377367" y="71803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3232485" y="859713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5427306" y="1441677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4998188" y="713227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4059640" y="8026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5480200" y="6813366"/>
            <a:ext cx="501690" cy="790734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4879532" y="8553629"/>
            <a:ext cx="443203" cy="698549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5481442" y="7517448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2669646" y="4002905"/>
            <a:ext cx="5265890" cy="5767567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41472" y="370047"/>
            <a:ext cx="5359085" cy="6419139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3313964" y="1907552"/>
            <a:ext cx="11660071" cy="6456764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8413930" y="679528"/>
            <a:ext cx="1460141" cy="1687529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3919487" y="3753775"/>
            <a:ext cx="10449026" cy="2783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6"/>
              </a:lnSpc>
            </a:pPr>
            <a:r>
              <a:rPr lang="en-US" sz="10213">
                <a:solidFill>
                  <a:srgbClr val="FFFFFF"/>
                </a:solidFill>
                <a:latin typeface="Arial Bold"/>
              </a:rPr>
              <a:t>LE PROJET RASSEMBLEUR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897364" y="887263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2024180" y="2291881"/>
            <a:ext cx="701816" cy="110616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870187" y="7739382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2377367" y="71803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3232485" y="859713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5427306" y="1441677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4998188" y="713227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4059640" y="802654"/>
            <a:ext cx="572469" cy="902291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5480200" y="6813366"/>
            <a:ext cx="501690" cy="790734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4879532" y="8553629"/>
            <a:ext cx="443203" cy="698549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5481442" y="7517448"/>
            <a:ext cx="1009802" cy="1591590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1012" y="805834"/>
            <a:ext cx="12200439" cy="1065500"/>
            <a:chOff x="0" y="0"/>
            <a:chExt cx="3228382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8382" cy="281944"/>
            </a:xfrm>
            <a:custGeom>
              <a:avLst/>
              <a:gdLst/>
              <a:ahLst/>
              <a:cxnLst/>
              <a:rect l="l" t="t" r="r" b="b"/>
              <a:pathLst>
                <a:path w="3228382" h="281944">
                  <a:moveTo>
                    <a:pt x="10153" y="0"/>
                  </a:moveTo>
                  <a:lnTo>
                    <a:pt x="3218229" y="0"/>
                  </a:lnTo>
                  <a:cubicBezTo>
                    <a:pt x="3223837" y="0"/>
                    <a:pt x="3228382" y="4546"/>
                    <a:pt x="3228382" y="10153"/>
                  </a:cubicBezTo>
                  <a:lnTo>
                    <a:pt x="3228382" y="271791"/>
                  </a:lnTo>
                  <a:cubicBezTo>
                    <a:pt x="3228382" y="277399"/>
                    <a:pt x="3223837" y="281944"/>
                    <a:pt x="3218229" y="281944"/>
                  </a:cubicBezTo>
                  <a:lnTo>
                    <a:pt x="10153" y="281944"/>
                  </a:lnTo>
                  <a:cubicBezTo>
                    <a:pt x="4546" y="281944"/>
                    <a:pt x="0" y="277399"/>
                    <a:pt x="0" y="271791"/>
                  </a:cubicBezTo>
                  <a:lnTo>
                    <a:pt x="0" y="10153"/>
                  </a:lnTo>
                  <a:cubicBezTo>
                    <a:pt x="0" y="4546"/>
                    <a:pt x="4546" y="0"/>
                    <a:pt x="10153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228382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1028700" y="942975"/>
            <a:ext cx="1079977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 GUIDE D’ANIMATION 2024-2026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 rot="409041">
            <a:off x="11977647" y="416301"/>
            <a:ext cx="1529871" cy="1980415"/>
          </a:xfrm>
          <a:custGeom>
            <a:avLst/>
            <a:gdLst/>
            <a:ahLst/>
            <a:cxnLst/>
            <a:rect l="l" t="t" r="r" b="b"/>
            <a:pathLst>
              <a:path w="1529871" h="1980415">
                <a:moveTo>
                  <a:pt x="0" y="0"/>
                </a:moveTo>
                <a:lnTo>
                  <a:pt x="1529870" y="0"/>
                </a:lnTo>
                <a:lnTo>
                  <a:pt x="1529870" y="1980415"/>
                </a:lnTo>
                <a:lnTo>
                  <a:pt x="0" y="19804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3B77"/>
            </a:solidFill>
            <a:prstDash val="solid"/>
            <a:miter/>
          </a:ln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741012" y="2661860"/>
            <a:ext cx="16465803" cy="726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8BC34A"/>
                </a:solidFill>
                <a:latin typeface="Arial Bold"/>
              </a:rPr>
              <a:t>Un nouveau guide </a:t>
            </a:r>
            <a:r>
              <a:rPr lang="en-US" sz="4050" dirty="0" err="1">
                <a:solidFill>
                  <a:srgbClr val="8BC34A"/>
                </a:solidFill>
                <a:latin typeface="Arial Bold"/>
              </a:rPr>
              <a:t>d’animation</a:t>
            </a:r>
            <a:r>
              <a:rPr lang="en-US" sz="4050" dirty="0">
                <a:solidFill>
                  <a:srgbClr val="8BC34A"/>
                </a:solidFill>
                <a:latin typeface="Arial Bold"/>
              </a:rPr>
              <a:t> pour les deux </a:t>
            </a:r>
            <a:r>
              <a:rPr lang="en-US" sz="4050" dirty="0" err="1">
                <a:solidFill>
                  <a:srgbClr val="8BC34A"/>
                </a:solidFill>
                <a:latin typeface="Arial Bold"/>
              </a:rPr>
              <a:t>prochaines</a:t>
            </a:r>
            <a:r>
              <a:rPr lang="en-US" sz="4050" dirty="0">
                <a:solidFill>
                  <a:srgbClr val="8BC34A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8BC34A"/>
                </a:solidFill>
                <a:latin typeface="Arial Bold"/>
              </a:rPr>
              <a:t>années</a:t>
            </a:r>
            <a:r>
              <a:rPr lang="en-US" sz="4050" dirty="0">
                <a:solidFill>
                  <a:srgbClr val="8BC34A"/>
                </a:solidFill>
                <a:latin typeface="Arial Bold"/>
              </a:rPr>
              <a:t>!</a:t>
            </a:r>
          </a:p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023778"/>
                </a:solidFill>
                <a:latin typeface="Arial"/>
              </a:rPr>
              <a:t>Le Guide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d‘animation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Afeas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est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un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outil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indispensable pour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l‘organisation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d‘activité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femmes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d‘ici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. Bien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rempli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d‘idées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d‘activités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inspirées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par les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nombreuses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thématiques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explorées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par le guide, il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n‘attend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 que </a:t>
            </a:r>
            <a:r>
              <a:rPr lang="en-US" sz="4050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4050" dirty="0">
                <a:solidFill>
                  <a:srgbClr val="023778"/>
                </a:solidFill>
                <a:latin typeface="Arial"/>
              </a:rPr>
              <a:t>!</a:t>
            </a:r>
          </a:p>
          <a:p>
            <a:pPr>
              <a:lnSpc>
                <a:spcPts val="5671"/>
              </a:lnSpc>
            </a:pPr>
            <a:endParaRPr lang="en-US" sz="4050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DC5728"/>
                </a:solidFill>
                <a:latin typeface="Arial Bold"/>
              </a:rPr>
              <a:t>Comment se procurer le nouveau guide?</a:t>
            </a:r>
          </a:p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En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faisant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demande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auprès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Afeas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régionale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</a:p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003B77"/>
                </a:solidFill>
                <a:latin typeface="Arial Bold"/>
              </a:rPr>
              <a:t>à </a:t>
            </a:r>
            <a:r>
              <a:rPr lang="en-US" sz="4050" dirty="0" err="1">
                <a:solidFill>
                  <a:srgbClr val="003B77"/>
                </a:solidFill>
                <a:latin typeface="Arial Bold"/>
              </a:rPr>
              <a:t>partir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 Bold"/>
              </a:rPr>
              <a:t>d’août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 2024.</a:t>
            </a:r>
          </a:p>
          <a:p>
            <a:pPr>
              <a:lnSpc>
                <a:spcPts val="5671"/>
              </a:lnSpc>
            </a:pPr>
            <a:endParaRPr lang="en-US" sz="4050" dirty="0">
              <a:solidFill>
                <a:srgbClr val="003B77"/>
              </a:solidFill>
              <a:latin typeface="Arial Bold"/>
            </a:endParaRP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1746811">
            <a:off x="14785231" y="6308039"/>
            <a:ext cx="2613275" cy="2886147"/>
          </a:xfrm>
          <a:custGeom>
            <a:avLst/>
            <a:gdLst/>
            <a:ahLst/>
            <a:cxnLst/>
            <a:rect l="l" t="t" r="r" b="b"/>
            <a:pathLst>
              <a:path w="2613275" h="2886147">
                <a:moveTo>
                  <a:pt x="0" y="0"/>
                </a:moveTo>
                <a:lnTo>
                  <a:pt x="2613274" y="0"/>
                </a:lnTo>
                <a:lnTo>
                  <a:pt x="2613274" y="2886147"/>
                </a:lnTo>
                <a:lnTo>
                  <a:pt x="0" y="2886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1012" y="805834"/>
            <a:ext cx="12200439" cy="1065500"/>
            <a:chOff x="0" y="0"/>
            <a:chExt cx="3228382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8382" cy="281944"/>
            </a:xfrm>
            <a:custGeom>
              <a:avLst/>
              <a:gdLst/>
              <a:ahLst/>
              <a:cxnLst/>
              <a:rect l="l" t="t" r="r" b="b"/>
              <a:pathLst>
                <a:path w="3228382" h="281944">
                  <a:moveTo>
                    <a:pt x="10153" y="0"/>
                  </a:moveTo>
                  <a:lnTo>
                    <a:pt x="3218229" y="0"/>
                  </a:lnTo>
                  <a:cubicBezTo>
                    <a:pt x="3223837" y="0"/>
                    <a:pt x="3228382" y="4546"/>
                    <a:pt x="3228382" y="10153"/>
                  </a:cubicBezTo>
                  <a:lnTo>
                    <a:pt x="3228382" y="271791"/>
                  </a:lnTo>
                  <a:cubicBezTo>
                    <a:pt x="3228382" y="277399"/>
                    <a:pt x="3223837" y="281944"/>
                    <a:pt x="3218229" y="281944"/>
                  </a:cubicBezTo>
                  <a:lnTo>
                    <a:pt x="10153" y="281944"/>
                  </a:lnTo>
                  <a:cubicBezTo>
                    <a:pt x="4546" y="281944"/>
                    <a:pt x="0" y="277399"/>
                    <a:pt x="0" y="271791"/>
                  </a:cubicBezTo>
                  <a:lnTo>
                    <a:pt x="0" y="10153"/>
                  </a:lnTo>
                  <a:cubicBezTo>
                    <a:pt x="0" y="4546"/>
                    <a:pt x="4546" y="0"/>
                    <a:pt x="10153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228382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1028700" y="942975"/>
            <a:ext cx="1079977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 GUIDE D’ANIMATION 2024-2026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14721738" y="6990227"/>
            <a:ext cx="2747098" cy="2506727"/>
          </a:xfrm>
          <a:custGeom>
            <a:avLst/>
            <a:gdLst/>
            <a:ahLst/>
            <a:cxnLst/>
            <a:rect l="l" t="t" r="r" b="b"/>
            <a:pathLst>
              <a:path w="2747098" h="2506727">
                <a:moveTo>
                  <a:pt x="0" y="0"/>
                </a:moveTo>
                <a:lnTo>
                  <a:pt x="2747099" y="0"/>
                </a:lnTo>
                <a:lnTo>
                  <a:pt x="2747099" y="2506728"/>
                </a:lnTo>
                <a:lnTo>
                  <a:pt x="0" y="250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13654951" y="805834"/>
            <a:ext cx="3813885" cy="4937069"/>
          </a:xfrm>
          <a:custGeom>
            <a:avLst/>
            <a:gdLst/>
            <a:ahLst/>
            <a:cxnLst/>
            <a:rect l="l" t="t" r="r" b="b"/>
            <a:pathLst>
              <a:path w="3813885" h="4937069">
                <a:moveTo>
                  <a:pt x="0" y="0"/>
                </a:moveTo>
                <a:lnTo>
                  <a:pt x="3813886" y="0"/>
                </a:lnTo>
                <a:lnTo>
                  <a:pt x="3813886" y="4937068"/>
                </a:lnTo>
                <a:lnTo>
                  <a:pt x="0" y="4937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741012" y="3013679"/>
            <a:ext cx="13057366" cy="610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00" dirty="0">
                <a:solidFill>
                  <a:srgbClr val="003B77"/>
                </a:solidFill>
                <a:latin typeface="Arial Bold"/>
              </a:rPr>
              <a:t>Les </a:t>
            </a:r>
            <a:r>
              <a:rPr lang="en-US" sz="4000" dirty="0" err="1">
                <a:solidFill>
                  <a:srgbClr val="003B77"/>
                </a:solidFill>
                <a:latin typeface="Arial Bold"/>
              </a:rPr>
              <a:t>chapitres</a:t>
            </a:r>
            <a:r>
              <a:rPr lang="en-US" sz="4000" dirty="0">
                <a:solidFill>
                  <a:srgbClr val="003B77"/>
                </a:solidFill>
                <a:latin typeface="Arial Bold"/>
              </a:rPr>
              <a:t> à </a:t>
            </a:r>
            <a:r>
              <a:rPr lang="en-US" sz="4000" dirty="0" err="1">
                <a:solidFill>
                  <a:srgbClr val="003B77"/>
                </a:solidFill>
                <a:latin typeface="Arial Bold"/>
              </a:rPr>
              <a:t>découvrir</a:t>
            </a:r>
            <a:r>
              <a:rPr lang="en-US" sz="4000" dirty="0">
                <a:solidFill>
                  <a:srgbClr val="003B77"/>
                </a:solidFill>
                <a:latin typeface="Arial Bold"/>
              </a:rPr>
              <a:t>:</a:t>
            </a:r>
          </a:p>
          <a:p>
            <a:pPr marL="820421" lvl="1" indent="-410210">
              <a:lnSpc>
                <a:spcPts val="5320"/>
              </a:lnSpc>
              <a:buAutoNum type="arabicPeriod"/>
            </a:pPr>
            <a:r>
              <a:rPr lang="en-US" sz="3600" dirty="0" err="1">
                <a:solidFill>
                  <a:srgbClr val="003B77"/>
                </a:solidFill>
                <a:latin typeface="Arial"/>
              </a:rPr>
              <a:t>Où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est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le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féminisme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?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Où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allons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-nous?</a:t>
            </a:r>
          </a:p>
          <a:p>
            <a:pPr marL="820421" lvl="1" indent="-410210">
              <a:lnSpc>
                <a:spcPts val="5320"/>
              </a:lnSpc>
              <a:buAutoNum type="arabicPeriod"/>
            </a:pPr>
            <a:r>
              <a:rPr lang="en-US" sz="3600" dirty="0">
                <a:solidFill>
                  <a:srgbClr val="003B77"/>
                </a:solidFill>
                <a:latin typeface="Arial"/>
              </a:rPr>
              <a:t>Les relations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intergénérationnelles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, comment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bâtir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des liens entre les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générations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féministes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?</a:t>
            </a:r>
          </a:p>
          <a:p>
            <a:pPr marL="820421" lvl="1" indent="-410210">
              <a:lnSpc>
                <a:spcPts val="5320"/>
              </a:lnSpc>
              <a:buAutoNum type="arabicPeriod"/>
            </a:pPr>
            <a:r>
              <a:rPr lang="en-US" sz="3600" dirty="0" err="1">
                <a:solidFill>
                  <a:srgbClr val="003B77"/>
                </a:solidFill>
                <a:latin typeface="Arial"/>
              </a:rPr>
              <a:t>L’intelligence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artificielle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, quelle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est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la place de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féminisme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dans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l’évolution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de la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technologie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?</a:t>
            </a:r>
          </a:p>
          <a:p>
            <a:pPr marL="820421" lvl="1" indent="-410210">
              <a:lnSpc>
                <a:spcPts val="5320"/>
              </a:lnSpc>
              <a:buAutoNum type="arabicPeriod"/>
            </a:pPr>
            <a:r>
              <a:rPr lang="en-US" sz="3600" dirty="0">
                <a:solidFill>
                  <a:srgbClr val="003B77"/>
                </a:solidFill>
                <a:latin typeface="Arial"/>
              </a:rPr>
              <a:t>La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croisée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des oppressions, comment les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expériences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des femmes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varient-elles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selon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leurs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facteurs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identitaires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?</a:t>
            </a:r>
          </a:p>
          <a:p>
            <a:pPr marL="820421" lvl="1" indent="-410210">
              <a:lnSpc>
                <a:spcPts val="5320"/>
              </a:lnSpc>
              <a:buAutoNum type="arabicPeriod"/>
            </a:pPr>
            <a:r>
              <a:rPr lang="en-US" sz="3600" dirty="0" err="1">
                <a:solidFill>
                  <a:srgbClr val="003B77"/>
                </a:solidFill>
                <a:latin typeface="Arial"/>
              </a:rPr>
              <a:t>Démystifier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l’identité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des genres et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l’inclusivité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3B77"/>
                </a:solidFill>
                <a:latin typeface="Arial"/>
              </a:rPr>
              <a:t>féministe</a:t>
            </a:r>
            <a:r>
              <a:rPr lang="en-US" sz="3600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741012" y="2331183"/>
            <a:ext cx="16649674" cy="763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689F38"/>
                </a:solidFill>
                <a:latin typeface="Arial Bold"/>
              </a:rPr>
              <a:t>LE THÈME: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Féminisme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d’aujourd’hui</a:t>
            </a:r>
            <a:r>
              <a:rPr lang="en-US" sz="4050" dirty="0">
                <a:solidFill>
                  <a:srgbClr val="DC5728"/>
                </a:solidFill>
                <a:latin typeface="Arial Bold"/>
              </a:rPr>
              <a:t> et de </a:t>
            </a:r>
            <a:r>
              <a:rPr lang="en-US" sz="4050" dirty="0" err="1">
                <a:solidFill>
                  <a:srgbClr val="DC5728"/>
                </a:solidFill>
                <a:latin typeface="Arial Bold"/>
              </a:rPr>
              <a:t>demain</a:t>
            </a:r>
            <a:endParaRPr lang="en-US" sz="4050" dirty="0">
              <a:solidFill>
                <a:srgbClr val="DC5728"/>
              </a:solidFill>
              <a:latin typeface="Arial Bol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41012" y="805834"/>
            <a:ext cx="12200439" cy="1065500"/>
            <a:chOff x="0" y="0"/>
            <a:chExt cx="3228382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8382" cy="281944"/>
            </a:xfrm>
            <a:custGeom>
              <a:avLst/>
              <a:gdLst/>
              <a:ahLst/>
              <a:cxnLst/>
              <a:rect l="l" t="t" r="r" b="b"/>
              <a:pathLst>
                <a:path w="3228382" h="281944">
                  <a:moveTo>
                    <a:pt x="10153" y="0"/>
                  </a:moveTo>
                  <a:lnTo>
                    <a:pt x="3218229" y="0"/>
                  </a:lnTo>
                  <a:cubicBezTo>
                    <a:pt x="3223837" y="0"/>
                    <a:pt x="3228382" y="4546"/>
                    <a:pt x="3228382" y="10153"/>
                  </a:cubicBezTo>
                  <a:lnTo>
                    <a:pt x="3228382" y="271791"/>
                  </a:lnTo>
                  <a:cubicBezTo>
                    <a:pt x="3228382" y="277399"/>
                    <a:pt x="3223837" y="281944"/>
                    <a:pt x="3218229" y="281944"/>
                  </a:cubicBezTo>
                  <a:lnTo>
                    <a:pt x="10153" y="281944"/>
                  </a:lnTo>
                  <a:cubicBezTo>
                    <a:pt x="4546" y="281944"/>
                    <a:pt x="0" y="277399"/>
                    <a:pt x="0" y="271791"/>
                  </a:cubicBezTo>
                  <a:lnTo>
                    <a:pt x="0" y="10153"/>
                  </a:lnTo>
                  <a:cubicBezTo>
                    <a:pt x="0" y="4546"/>
                    <a:pt x="4546" y="0"/>
                    <a:pt x="10153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228382" cy="32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1028700" y="942975"/>
            <a:ext cx="10799775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 GUIDE D’ANIMATION 2024-2026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 flipH="1">
            <a:off x="12195216" y="521931"/>
            <a:ext cx="1383436" cy="1262386"/>
          </a:xfrm>
          <a:custGeom>
            <a:avLst/>
            <a:gdLst/>
            <a:ahLst/>
            <a:cxnLst/>
            <a:rect l="l" t="t" r="r" b="b"/>
            <a:pathLst>
              <a:path w="1383436" h="1262386">
                <a:moveTo>
                  <a:pt x="1383436" y="0"/>
                </a:moveTo>
                <a:lnTo>
                  <a:pt x="0" y="0"/>
                </a:lnTo>
                <a:lnTo>
                  <a:pt x="0" y="1262386"/>
                </a:lnTo>
                <a:lnTo>
                  <a:pt x="1383436" y="1262386"/>
                </a:lnTo>
                <a:lnTo>
                  <a:pt x="138343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12035399" y="2224724"/>
            <a:ext cx="5433438" cy="7033576"/>
          </a:xfrm>
          <a:custGeom>
            <a:avLst/>
            <a:gdLst/>
            <a:ahLst/>
            <a:cxnLst/>
            <a:rect l="l" t="t" r="r" b="b"/>
            <a:pathLst>
              <a:path w="5433438" h="7033576">
                <a:moveTo>
                  <a:pt x="0" y="0"/>
                </a:moveTo>
                <a:lnTo>
                  <a:pt x="5433438" y="0"/>
                </a:lnTo>
                <a:lnTo>
                  <a:pt x="5433438" y="7033576"/>
                </a:lnTo>
                <a:lnTo>
                  <a:pt x="0" y="7033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819163" y="2445310"/>
            <a:ext cx="16649674" cy="763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>
                <a:solidFill>
                  <a:srgbClr val="689F38"/>
                </a:solidFill>
                <a:latin typeface="Arial Bold"/>
              </a:rPr>
              <a:t>ET BIEN PLUS ENCORE:</a:t>
            </a:r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819163" y="3214246"/>
            <a:ext cx="10564339" cy="272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3B77"/>
                </a:solidFill>
                <a:latin typeface="Arial"/>
              </a:rPr>
              <a:t>De </a:t>
            </a:r>
            <a:r>
              <a:rPr lang="en-US" sz="3800" dirty="0" err="1">
                <a:solidFill>
                  <a:srgbClr val="003B77"/>
                </a:solidFill>
                <a:latin typeface="Arial"/>
              </a:rPr>
              <a:t>toutes</a:t>
            </a:r>
            <a:r>
              <a:rPr lang="en-US" sz="38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3B77"/>
                </a:solidFill>
                <a:latin typeface="Arial"/>
              </a:rPr>
              <a:t>nouvelles</a:t>
            </a:r>
            <a:r>
              <a:rPr lang="en-US" sz="38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3B77"/>
                </a:solidFill>
                <a:latin typeface="Arial"/>
              </a:rPr>
              <a:t>thématiques</a:t>
            </a:r>
            <a:r>
              <a:rPr lang="en-US" sz="3800" dirty="0">
                <a:solidFill>
                  <a:srgbClr val="003B77"/>
                </a:solidFill>
                <a:latin typeface="Arial"/>
              </a:rPr>
              <a:t> pour les dates phares de </a:t>
            </a:r>
            <a:r>
              <a:rPr lang="en-US" sz="3800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3800" dirty="0">
                <a:solidFill>
                  <a:srgbClr val="003B77"/>
                </a:solidFill>
                <a:latin typeface="Arial"/>
              </a:rPr>
              <a:t> !</a:t>
            </a:r>
          </a:p>
          <a:p>
            <a:pPr marL="820421" lvl="1" indent="-410210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3B77"/>
                </a:solidFill>
                <a:latin typeface="Arial"/>
              </a:rPr>
              <a:t>Plus de 15 suggestions </a:t>
            </a:r>
            <a:r>
              <a:rPr lang="en-US" sz="3800" dirty="0" err="1">
                <a:solidFill>
                  <a:srgbClr val="003B77"/>
                </a:solidFill>
                <a:latin typeface="Arial"/>
              </a:rPr>
              <a:t>d’activités</a:t>
            </a:r>
            <a:r>
              <a:rPr lang="en-US" sz="3800" dirty="0">
                <a:solidFill>
                  <a:srgbClr val="003B77"/>
                </a:solidFill>
                <a:latin typeface="Arial"/>
              </a:rPr>
              <a:t> !</a:t>
            </a:r>
          </a:p>
          <a:p>
            <a:pPr marL="820421" lvl="1" indent="-410210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3B77"/>
                </a:solidFill>
                <a:latin typeface="Arial"/>
              </a:rPr>
              <a:t>Un nouveau </a:t>
            </a:r>
            <a:r>
              <a:rPr lang="en-US" sz="3800" dirty="0" err="1">
                <a:solidFill>
                  <a:srgbClr val="003B77"/>
                </a:solidFill>
                <a:latin typeface="Arial"/>
              </a:rPr>
              <a:t>projet</a:t>
            </a:r>
            <a:r>
              <a:rPr lang="en-US" sz="38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3B77"/>
                </a:solidFill>
                <a:latin typeface="Arial"/>
              </a:rPr>
              <a:t>rassembleur</a:t>
            </a:r>
            <a:r>
              <a:rPr lang="en-US" sz="3800" dirty="0">
                <a:solidFill>
                  <a:srgbClr val="003B77"/>
                </a:solidFill>
                <a:latin typeface="Arial"/>
              </a:rPr>
              <a:t> excitant !</a:t>
            </a:r>
          </a:p>
        </p:txBody>
      </p:sp>
      <p:sp>
        <p:nvSpPr>
          <p:cNvPr id="14" name="TextBox 14"/>
          <p:cNvSpPr txBox="1"/>
          <p:nvPr>
            <p:custDataLst>
              <p:tags r:id="rId9"/>
            </p:custDataLst>
          </p:nvPr>
        </p:nvSpPr>
        <p:spPr>
          <a:xfrm>
            <a:off x="819163" y="6508626"/>
            <a:ext cx="10564339" cy="290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DC5728"/>
                </a:solidFill>
                <a:latin typeface="Arial Bold"/>
              </a:rPr>
              <a:t>Comment se procurer le nouveau guide?</a:t>
            </a:r>
          </a:p>
          <a:p>
            <a:pPr>
              <a:lnSpc>
                <a:spcPts val="5671"/>
              </a:lnSpc>
            </a:pPr>
            <a:r>
              <a:rPr lang="en-US" sz="4050" dirty="0">
                <a:solidFill>
                  <a:srgbClr val="003B77"/>
                </a:solidFill>
                <a:latin typeface="Arial"/>
              </a:rPr>
              <a:t>En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faisant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demande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auprès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Afeas </a:t>
            </a:r>
            <a:r>
              <a:rPr lang="en-US" sz="4050" dirty="0" err="1">
                <a:solidFill>
                  <a:srgbClr val="003B77"/>
                </a:solidFill>
                <a:latin typeface="Arial"/>
              </a:rPr>
              <a:t>régionale</a:t>
            </a:r>
            <a:r>
              <a:rPr lang="en-US" sz="40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à </a:t>
            </a:r>
            <a:r>
              <a:rPr lang="en-US" sz="4050" dirty="0" err="1">
                <a:solidFill>
                  <a:srgbClr val="003B77"/>
                </a:solidFill>
                <a:latin typeface="Arial Bold"/>
              </a:rPr>
              <a:t>partir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4050" dirty="0" err="1">
                <a:solidFill>
                  <a:srgbClr val="003B77"/>
                </a:solidFill>
                <a:latin typeface="Arial Bold"/>
              </a:rPr>
              <a:t>d’août</a:t>
            </a:r>
            <a:r>
              <a:rPr lang="en-US" sz="4050" dirty="0">
                <a:solidFill>
                  <a:srgbClr val="003B77"/>
                </a:solidFill>
                <a:latin typeface="Arial Bold"/>
              </a:rPr>
              <a:t> 2024.</a:t>
            </a:r>
          </a:p>
          <a:p>
            <a:pPr>
              <a:lnSpc>
                <a:spcPts val="5671"/>
              </a:lnSpc>
            </a:pPr>
            <a:endParaRPr lang="en-US" sz="4050" dirty="0">
              <a:solidFill>
                <a:srgbClr val="003B77"/>
              </a:solidFill>
              <a:latin typeface="Arial Bol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177428" y="-3844894"/>
            <a:ext cx="6058164" cy="524637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solidFill>
              <a:srgbClr val="8DC63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14983982" y="-815226"/>
            <a:ext cx="5665256" cy="4868579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0110753" y="1657115"/>
            <a:ext cx="6058164" cy="5246370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2"/>
              <a:stretch>
                <a:fillRect l="-55161" t="-22385" r="-47202" b="-33340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9" name="Group 9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4907782" y="4375550"/>
            <a:ext cx="6058164" cy="5246370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3"/>
              <a:stretch>
                <a:fillRect l="-29981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1" name="Group 11"/>
          <p:cNvGrpSpPr/>
          <p:nvPr>
            <p:custDataLst>
              <p:tags r:id="rId5"/>
            </p:custDataLst>
          </p:nvPr>
        </p:nvGrpSpPr>
        <p:grpSpPr>
          <a:xfrm>
            <a:off x="10202432" y="7151135"/>
            <a:ext cx="5928385" cy="5094706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DC572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331557" y="-1221709"/>
            <a:ext cx="6058164" cy="5246370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4"/>
              <a:stretch>
                <a:fillRect l="-34500" r="-47147" b="-39783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 16"/>
          <p:cNvGrpSpPr/>
          <p:nvPr>
            <p:custDataLst>
              <p:tags r:id="rId7"/>
            </p:custDataLst>
          </p:nvPr>
        </p:nvGrpSpPr>
        <p:grpSpPr>
          <a:xfrm>
            <a:off x="379572" y="398622"/>
            <a:ext cx="4210323" cy="6419139"/>
            <a:chOff x="0" y="0"/>
            <a:chExt cx="3585346" cy="54662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023778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8" name="Freeform 18"/>
          <p:cNvSpPr/>
          <p:nvPr>
            <p:custDataLst>
              <p:tags r:id="rId8"/>
            </p:custDataLst>
          </p:nvPr>
        </p:nvSpPr>
        <p:spPr>
          <a:xfrm>
            <a:off x="4049328" y="9258300"/>
            <a:ext cx="3225149" cy="3213055"/>
          </a:xfrm>
          <a:custGeom>
            <a:avLst/>
            <a:gdLst/>
            <a:ahLst/>
            <a:cxnLst/>
            <a:rect l="l" t="t" r="r" b="b"/>
            <a:pathLst>
              <a:path w="3225149" h="3213055">
                <a:moveTo>
                  <a:pt x="0" y="0"/>
                </a:moveTo>
                <a:lnTo>
                  <a:pt x="3225149" y="0"/>
                </a:lnTo>
                <a:lnTo>
                  <a:pt x="3225149" y="3213055"/>
                </a:lnTo>
                <a:lnTo>
                  <a:pt x="0" y="32130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>
            <p:custDataLst>
              <p:tags r:id="rId9"/>
            </p:custDataLst>
          </p:nvPr>
        </p:nvSpPr>
        <p:spPr>
          <a:xfrm>
            <a:off x="379572" y="7899804"/>
            <a:ext cx="3264497" cy="2233176"/>
          </a:xfrm>
          <a:custGeom>
            <a:avLst/>
            <a:gdLst/>
            <a:ahLst/>
            <a:cxnLst/>
            <a:rect l="l" t="t" r="r" b="b"/>
            <a:pathLst>
              <a:path w="3264497" h="2233176">
                <a:moveTo>
                  <a:pt x="0" y="0"/>
                </a:moveTo>
                <a:lnTo>
                  <a:pt x="3264497" y="0"/>
                </a:lnTo>
                <a:lnTo>
                  <a:pt x="3264497" y="2233176"/>
                </a:lnTo>
                <a:lnTo>
                  <a:pt x="0" y="22331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0" name="TextBox 20"/>
          <p:cNvSpPr txBox="1"/>
          <p:nvPr>
            <p:custDataLst>
              <p:tags r:id="rId10"/>
            </p:custDataLst>
          </p:nvPr>
        </p:nvSpPr>
        <p:spPr>
          <a:xfrm>
            <a:off x="962025" y="4436894"/>
            <a:ext cx="9148728" cy="2417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146"/>
              </a:lnSpc>
            </a:pPr>
            <a:r>
              <a:rPr lang="en-US" sz="18329" dirty="0">
                <a:solidFill>
                  <a:srgbClr val="023778"/>
                </a:solidFill>
                <a:latin typeface="Open Sans Extra Bold"/>
              </a:rPr>
              <a:t>MERCI 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793497" y="867474"/>
            <a:ext cx="9685005" cy="1509599"/>
            <a:chOff x="0" y="0"/>
            <a:chExt cx="2562768" cy="399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768" cy="399458"/>
            </a:xfrm>
            <a:custGeom>
              <a:avLst/>
              <a:gdLst/>
              <a:ahLst/>
              <a:cxnLst/>
              <a:rect l="l" t="t" r="r" b="b"/>
              <a:pathLst>
                <a:path w="2562768" h="399458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386668"/>
                  </a:lnTo>
                  <a:cubicBezTo>
                    <a:pt x="2562768" y="390060"/>
                    <a:pt x="2561421" y="393313"/>
                    <a:pt x="2559022" y="395712"/>
                  </a:cubicBezTo>
                  <a:cubicBezTo>
                    <a:pt x="2556624" y="398110"/>
                    <a:pt x="2553371" y="399458"/>
                    <a:pt x="2549978" y="399458"/>
                  </a:cubicBezTo>
                  <a:lnTo>
                    <a:pt x="12790" y="399458"/>
                  </a:lnTo>
                  <a:cubicBezTo>
                    <a:pt x="5726" y="399458"/>
                    <a:pt x="0" y="393732"/>
                    <a:pt x="0" y="386668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62768" cy="437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1028700" y="1158740"/>
            <a:ext cx="9449802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LE PROJET RASSEMBLEUR</a:t>
            </a:r>
          </a:p>
        </p:txBody>
      </p: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14103189" y="7302993"/>
            <a:ext cx="4473478" cy="3873830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/>
              <a:stretch>
                <a:fillRect l="-14946" r="-1494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" name="Group 10"/>
          <p:cNvGrpSpPr/>
          <p:nvPr>
            <p:custDataLst>
              <p:tags r:id="rId5"/>
            </p:custDataLst>
          </p:nvPr>
        </p:nvGrpSpPr>
        <p:grpSpPr>
          <a:xfrm>
            <a:off x="10649567" y="5198673"/>
            <a:ext cx="4473478" cy="3873830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2"/>
              <a:stretch>
                <a:fillRect l="-49517" r="-42199" b="-47595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2" name="Group 12"/>
          <p:cNvGrpSpPr/>
          <p:nvPr>
            <p:custDataLst>
              <p:tags r:id="rId6"/>
            </p:custDataLst>
          </p:nvPr>
        </p:nvGrpSpPr>
        <p:grpSpPr>
          <a:xfrm>
            <a:off x="10649567" y="1237172"/>
            <a:ext cx="4473478" cy="3873830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3"/>
              <a:stretch>
                <a:fillRect t="-21764" b="-5145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4" name="Group 14"/>
          <p:cNvGrpSpPr/>
          <p:nvPr>
            <p:custDataLst>
              <p:tags r:id="rId7"/>
            </p:custDataLst>
          </p:nvPr>
        </p:nvGrpSpPr>
        <p:grpSpPr>
          <a:xfrm>
            <a:off x="14103189" y="3207087"/>
            <a:ext cx="4473478" cy="3873830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4"/>
              <a:stretch>
                <a:fillRect t="-15438" b="-57780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 16"/>
          <p:cNvGrpSpPr/>
          <p:nvPr>
            <p:custDataLst>
              <p:tags r:id="rId8"/>
            </p:custDataLst>
          </p:nvPr>
        </p:nvGrpSpPr>
        <p:grpSpPr>
          <a:xfrm>
            <a:off x="14078861" y="-889823"/>
            <a:ext cx="4473478" cy="3873830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5"/>
              <a:stretch>
                <a:fillRect t="-9294" b="-6392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8" name="TextBox 18"/>
          <p:cNvSpPr txBox="1"/>
          <p:nvPr>
            <p:custDataLst>
              <p:tags r:id="rId9"/>
            </p:custDataLst>
          </p:nvPr>
        </p:nvSpPr>
        <p:spPr>
          <a:xfrm>
            <a:off x="1028700" y="3171773"/>
            <a:ext cx="8903290" cy="538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23778"/>
                </a:solidFill>
                <a:latin typeface="Arial"/>
              </a:rPr>
              <a:t>Chaque année, l'ensemble de l'Afeas se mobilise autour d'un projet commun, réunissant toutes les instances locales et régionales dans un esprit de solidarité 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96940" y="845003"/>
            <a:ext cx="17142039" cy="971382"/>
            <a:chOff x="0" y="0"/>
            <a:chExt cx="4535989" cy="257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35989" cy="257039"/>
            </a:xfrm>
            <a:custGeom>
              <a:avLst/>
              <a:gdLst/>
              <a:ahLst/>
              <a:cxnLst/>
              <a:rect l="l" t="t" r="r" b="b"/>
              <a:pathLst>
                <a:path w="4535989" h="257039">
                  <a:moveTo>
                    <a:pt x="7226" y="0"/>
                  </a:moveTo>
                  <a:lnTo>
                    <a:pt x="4528763" y="0"/>
                  </a:lnTo>
                  <a:cubicBezTo>
                    <a:pt x="4530679" y="0"/>
                    <a:pt x="4532518" y="761"/>
                    <a:pt x="4533872" y="2116"/>
                  </a:cubicBezTo>
                  <a:cubicBezTo>
                    <a:pt x="4535228" y="3472"/>
                    <a:pt x="4535989" y="5310"/>
                    <a:pt x="4535989" y="7226"/>
                  </a:cubicBezTo>
                  <a:lnTo>
                    <a:pt x="4535989" y="249813"/>
                  </a:lnTo>
                  <a:cubicBezTo>
                    <a:pt x="4535989" y="251730"/>
                    <a:pt x="4535228" y="253568"/>
                    <a:pt x="4533872" y="254923"/>
                  </a:cubicBezTo>
                  <a:cubicBezTo>
                    <a:pt x="4532518" y="256278"/>
                    <a:pt x="4530679" y="257039"/>
                    <a:pt x="4528763" y="257039"/>
                  </a:cubicBezTo>
                  <a:lnTo>
                    <a:pt x="7226" y="257039"/>
                  </a:lnTo>
                  <a:cubicBezTo>
                    <a:pt x="5310" y="257039"/>
                    <a:pt x="3472" y="256278"/>
                    <a:pt x="2116" y="254923"/>
                  </a:cubicBezTo>
                  <a:cubicBezTo>
                    <a:pt x="761" y="253568"/>
                    <a:pt x="0" y="251730"/>
                    <a:pt x="0" y="249813"/>
                  </a:cubicBezTo>
                  <a:lnTo>
                    <a:pt x="0" y="7226"/>
                  </a:lnTo>
                  <a:cubicBezTo>
                    <a:pt x="0" y="5310"/>
                    <a:pt x="761" y="3472"/>
                    <a:pt x="2116" y="2116"/>
                  </a:cubicBezTo>
                  <a:cubicBezTo>
                    <a:pt x="3472" y="761"/>
                    <a:pt x="5310" y="0"/>
                    <a:pt x="722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35989" cy="295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814541" y="975043"/>
            <a:ext cx="17217552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 PROJET RASSEMBLEUR: L’ARBRE RASSEMBLEUR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2576672" y="6175114"/>
            <a:ext cx="13134657" cy="3083186"/>
          </a:xfrm>
          <a:custGeom>
            <a:avLst/>
            <a:gdLst/>
            <a:ahLst/>
            <a:cxnLst/>
            <a:rect l="l" t="t" r="r" b="b"/>
            <a:pathLst>
              <a:path w="13134657" h="3083186">
                <a:moveTo>
                  <a:pt x="0" y="0"/>
                </a:moveTo>
                <a:lnTo>
                  <a:pt x="13134656" y="0"/>
                </a:lnTo>
                <a:lnTo>
                  <a:pt x="13134656" y="3083186"/>
                </a:lnTo>
                <a:lnTo>
                  <a:pt x="0" y="3083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643" t="-73563" b="-12363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814541" y="2795236"/>
            <a:ext cx="17142039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En 2023, nous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avons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conviées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ajouter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des pommes aux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arbres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rassembleurs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 Sur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pommes, nous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avons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invités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écrire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un mot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phrase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que le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projet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rassembleur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a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apporté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ce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qu'il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a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représenté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pour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793497" y="2191986"/>
            <a:ext cx="17142039" cy="679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L'année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2 du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projet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«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Arbre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rassembleur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»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touche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à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sa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fin: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793497" y="867474"/>
            <a:ext cx="9685005" cy="1184940"/>
            <a:chOff x="0" y="0"/>
            <a:chExt cx="2562768" cy="313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768" cy="313549"/>
            </a:xfrm>
            <a:custGeom>
              <a:avLst/>
              <a:gdLst/>
              <a:ahLst/>
              <a:cxnLst/>
              <a:rect l="l" t="t" r="r" b="b"/>
              <a:pathLst>
                <a:path w="2562768" h="31354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300759"/>
                  </a:lnTo>
                  <a:cubicBezTo>
                    <a:pt x="2562768" y="304151"/>
                    <a:pt x="2561421" y="307405"/>
                    <a:pt x="2559022" y="309803"/>
                  </a:cubicBezTo>
                  <a:cubicBezTo>
                    <a:pt x="2556624" y="312202"/>
                    <a:pt x="2553371" y="313549"/>
                    <a:pt x="2549978" y="313549"/>
                  </a:cubicBezTo>
                  <a:lnTo>
                    <a:pt x="12790" y="313549"/>
                  </a:lnTo>
                  <a:cubicBezTo>
                    <a:pt x="9398" y="313549"/>
                    <a:pt x="6145" y="312202"/>
                    <a:pt x="3746" y="309803"/>
                  </a:cubicBezTo>
                  <a:cubicBezTo>
                    <a:pt x="1348" y="307405"/>
                    <a:pt x="0" y="304151"/>
                    <a:pt x="0" y="30075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62768" cy="35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1028700" y="1158740"/>
            <a:ext cx="8688773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 dirty="0">
                <a:solidFill>
                  <a:srgbClr val="FCFBFA"/>
                </a:solidFill>
                <a:latin typeface="Arial Bold"/>
              </a:rPr>
              <a:t>LE PROJET RASSEMBLEUR</a:t>
            </a:r>
          </a:p>
        </p:txBody>
      </p: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14103189" y="7302993"/>
            <a:ext cx="4473478" cy="3873830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7"/>
              <a:stretch>
                <a:fillRect l="-14946" r="-1494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" name="Group 10"/>
          <p:cNvGrpSpPr/>
          <p:nvPr>
            <p:custDataLst>
              <p:tags r:id="rId5"/>
            </p:custDataLst>
          </p:nvPr>
        </p:nvGrpSpPr>
        <p:grpSpPr>
          <a:xfrm>
            <a:off x="10649567" y="5198673"/>
            <a:ext cx="4473478" cy="3873830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8"/>
              <a:stretch>
                <a:fillRect l="-49517" r="-42199" b="-47595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2" name="Group 12"/>
          <p:cNvGrpSpPr/>
          <p:nvPr>
            <p:custDataLst>
              <p:tags r:id="rId6"/>
            </p:custDataLst>
          </p:nvPr>
        </p:nvGrpSpPr>
        <p:grpSpPr>
          <a:xfrm>
            <a:off x="10649567" y="1237172"/>
            <a:ext cx="4473478" cy="3873830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9"/>
              <a:stretch>
                <a:fillRect t="-21764" b="-5145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4" name="Group 14"/>
          <p:cNvGrpSpPr/>
          <p:nvPr>
            <p:custDataLst>
              <p:tags r:id="rId7"/>
            </p:custDataLst>
          </p:nvPr>
        </p:nvGrpSpPr>
        <p:grpSpPr>
          <a:xfrm>
            <a:off x="14103189" y="3207087"/>
            <a:ext cx="4473478" cy="3873830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0"/>
              <a:stretch>
                <a:fillRect t="-15438" b="-57780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 16"/>
          <p:cNvGrpSpPr/>
          <p:nvPr>
            <p:custDataLst>
              <p:tags r:id="rId8"/>
            </p:custDataLst>
          </p:nvPr>
        </p:nvGrpSpPr>
        <p:grpSpPr>
          <a:xfrm>
            <a:off x="14078861" y="-889823"/>
            <a:ext cx="4473478" cy="3873830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1"/>
              <a:stretch>
                <a:fillRect t="-9294" b="-6392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8" name="TextBox 18"/>
          <p:cNvSpPr txBox="1"/>
          <p:nvPr>
            <p:custDataLst>
              <p:tags r:id="rId9"/>
            </p:custDataLst>
          </p:nvPr>
        </p:nvSpPr>
        <p:spPr>
          <a:xfrm>
            <a:off x="790339" y="3783739"/>
            <a:ext cx="10000126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23778"/>
                </a:solidFill>
                <a:latin typeface="Arial"/>
              </a:rPr>
              <a:t>Nous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encourageons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donc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apporter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vos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arbres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et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vos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pommes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lors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du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congrès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provincial 2024 </a:t>
            </a:r>
            <a:r>
              <a:rPr lang="en-US" sz="3999" dirty="0" err="1">
                <a:solidFill>
                  <a:srgbClr val="023778"/>
                </a:solidFill>
                <a:latin typeface="Arial"/>
              </a:rPr>
              <a:t>afin</a:t>
            </a:r>
            <a:r>
              <a:rPr lang="en-US" sz="3999" dirty="0">
                <a:solidFill>
                  <a:srgbClr val="023778"/>
                </a:solidFill>
                <a:latin typeface="Arial"/>
              </a:rPr>
              <a:t> de les exposer à nouveau !</a:t>
            </a:r>
          </a:p>
        </p:txBody>
      </p:sp>
      <p:grpSp>
        <p:nvGrpSpPr>
          <p:cNvPr id="19" name="Group 19"/>
          <p:cNvGrpSpPr/>
          <p:nvPr>
            <p:custDataLst>
              <p:tags r:id="rId10"/>
            </p:custDataLst>
          </p:nvPr>
        </p:nvGrpSpPr>
        <p:grpSpPr>
          <a:xfrm rot="-846386">
            <a:off x="2135393" y="6999142"/>
            <a:ext cx="2298524" cy="2535485"/>
            <a:chOff x="0" y="0"/>
            <a:chExt cx="3064698" cy="33806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064698" cy="3380646"/>
            </a:xfrm>
            <a:custGeom>
              <a:avLst/>
              <a:gdLst/>
              <a:ahLst/>
              <a:cxnLst/>
              <a:rect l="l" t="t" r="r" b="b"/>
              <a:pathLst>
                <a:path w="3064698" h="3380646">
                  <a:moveTo>
                    <a:pt x="0" y="0"/>
                  </a:moveTo>
                  <a:lnTo>
                    <a:pt x="3064698" y="0"/>
                  </a:lnTo>
                  <a:lnTo>
                    <a:pt x="3064698" y="3380646"/>
                  </a:lnTo>
                  <a:lnTo>
                    <a:pt x="0" y="3380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3427" y="1303980"/>
              <a:ext cx="2837844" cy="1517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6"/>
                </a:lnSpc>
                <a:spcBef>
                  <a:spcPct val="0"/>
                </a:spcBef>
              </a:pPr>
              <a:r>
                <a:rPr lang="en-US" sz="2118">
                  <a:solidFill>
                    <a:srgbClr val="FFFFFF"/>
                  </a:solidFill>
                  <a:latin typeface="Arial Bold"/>
                </a:rPr>
                <a:t>Espoir pour les prochaines générations</a:t>
              </a:r>
            </a:p>
          </p:txBody>
        </p:sp>
      </p:grpSp>
      <p:sp>
        <p:nvSpPr>
          <p:cNvPr id="22" name="Freeform 22"/>
          <p:cNvSpPr/>
          <p:nvPr>
            <p:custDataLst>
              <p:tags r:id="rId11"/>
            </p:custDataLst>
          </p:nvPr>
        </p:nvSpPr>
        <p:spPr>
          <a:xfrm rot="1289525" flipH="1">
            <a:off x="4945875" y="7226491"/>
            <a:ext cx="1870377" cy="2044448"/>
          </a:xfrm>
          <a:custGeom>
            <a:avLst/>
            <a:gdLst/>
            <a:ahLst/>
            <a:cxnLst/>
            <a:rect l="l" t="t" r="r" b="b"/>
            <a:pathLst>
              <a:path w="1870377" h="2044448">
                <a:moveTo>
                  <a:pt x="1870377" y="0"/>
                </a:moveTo>
                <a:lnTo>
                  <a:pt x="0" y="0"/>
                </a:lnTo>
                <a:lnTo>
                  <a:pt x="0" y="2044447"/>
                </a:lnTo>
                <a:lnTo>
                  <a:pt x="1870377" y="2044447"/>
                </a:lnTo>
                <a:lnTo>
                  <a:pt x="1870377" y="0"/>
                </a:lnTo>
                <a:close/>
              </a:path>
            </a:pathLst>
          </a:custGeom>
          <a:blipFill>
            <a:blip r:embed="rId22"/>
            <a:stretch>
              <a:fillRect l="-483" t="-1892" r="-48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3" name="TextBox 23"/>
          <p:cNvSpPr txBox="1"/>
          <p:nvPr>
            <p:custDataLst>
              <p:tags r:id="rId12"/>
            </p:custDataLst>
          </p:nvPr>
        </p:nvSpPr>
        <p:spPr>
          <a:xfrm rot="1289525">
            <a:off x="4416923" y="8137974"/>
            <a:ext cx="2635335" cy="46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4">
                <a:solidFill>
                  <a:srgbClr val="FFFFFF"/>
                </a:solidFill>
                <a:latin typeface="Arial Bold"/>
              </a:rPr>
              <a:t>S’unir</a:t>
            </a:r>
          </a:p>
        </p:txBody>
      </p:sp>
      <p:sp>
        <p:nvSpPr>
          <p:cNvPr id="24" name="Freeform 24"/>
          <p:cNvSpPr/>
          <p:nvPr>
            <p:custDataLst>
              <p:tags r:id="rId13"/>
            </p:custDataLst>
          </p:nvPr>
        </p:nvSpPr>
        <p:spPr>
          <a:xfrm rot="-1388179">
            <a:off x="7125948" y="7464776"/>
            <a:ext cx="1870377" cy="2044448"/>
          </a:xfrm>
          <a:custGeom>
            <a:avLst/>
            <a:gdLst/>
            <a:ahLst/>
            <a:cxnLst/>
            <a:rect l="l" t="t" r="r" b="b"/>
            <a:pathLst>
              <a:path w="1870377" h="2044448">
                <a:moveTo>
                  <a:pt x="0" y="0"/>
                </a:moveTo>
                <a:lnTo>
                  <a:pt x="1870377" y="0"/>
                </a:lnTo>
                <a:lnTo>
                  <a:pt x="1870377" y="2044448"/>
                </a:lnTo>
                <a:lnTo>
                  <a:pt x="0" y="20444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483" t="-1892" r="-48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5" name="TextBox 25"/>
          <p:cNvSpPr txBox="1"/>
          <p:nvPr>
            <p:custDataLst>
              <p:tags r:id="rId14"/>
            </p:custDataLst>
          </p:nvPr>
        </p:nvSpPr>
        <p:spPr>
          <a:xfrm rot="-1142360">
            <a:off x="6772047" y="8448360"/>
            <a:ext cx="2635335" cy="46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4">
                <a:solidFill>
                  <a:srgbClr val="FFFFFF"/>
                </a:solidFill>
                <a:latin typeface="Arial Bold"/>
              </a:rPr>
              <a:t>La relève</a:t>
            </a:r>
          </a:p>
        </p:txBody>
      </p:sp>
      <p:sp>
        <p:nvSpPr>
          <p:cNvPr id="26" name="TextBox 26"/>
          <p:cNvSpPr txBox="1"/>
          <p:nvPr>
            <p:custDataLst>
              <p:tags r:id="rId15"/>
            </p:custDataLst>
          </p:nvPr>
        </p:nvSpPr>
        <p:spPr>
          <a:xfrm>
            <a:off x="790339" y="2277855"/>
            <a:ext cx="10020811" cy="14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L'année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2 du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projet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«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L'arbre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rassembleur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»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touche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à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sa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fin: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1865513" y="7751113"/>
            <a:ext cx="6070024" cy="201935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93497" y="766276"/>
            <a:ext cx="12650396" cy="1006467"/>
            <a:chOff x="0" y="0"/>
            <a:chExt cx="3347446" cy="2663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47446" cy="266323"/>
            </a:xfrm>
            <a:custGeom>
              <a:avLst/>
              <a:gdLst/>
              <a:ahLst/>
              <a:cxnLst/>
              <a:rect l="l" t="t" r="r" b="b"/>
              <a:pathLst>
                <a:path w="3347446" h="266323">
                  <a:moveTo>
                    <a:pt x="9792" y="0"/>
                  </a:moveTo>
                  <a:lnTo>
                    <a:pt x="3337655" y="0"/>
                  </a:lnTo>
                  <a:cubicBezTo>
                    <a:pt x="3343063" y="0"/>
                    <a:pt x="3347446" y="4384"/>
                    <a:pt x="3347446" y="9792"/>
                  </a:cubicBezTo>
                  <a:lnTo>
                    <a:pt x="3347446" y="256531"/>
                  </a:lnTo>
                  <a:cubicBezTo>
                    <a:pt x="3347446" y="259128"/>
                    <a:pt x="3346415" y="261619"/>
                    <a:pt x="3344578" y="263455"/>
                  </a:cubicBezTo>
                  <a:cubicBezTo>
                    <a:pt x="3342742" y="265292"/>
                    <a:pt x="3340252" y="266323"/>
                    <a:pt x="3337655" y="266323"/>
                  </a:cubicBezTo>
                  <a:lnTo>
                    <a:pt x="9792" y="266323"/>
                  </a:lnTo>
                  <a:cubicBezTo>
                    <a:pt x="7195" y="266323"/>
                    <a:pt x="4704" y="265292"/>
                    <a:pt x="2868" y="263455"/>
                  </a:cubicBezTo>
                  <a:cubicBezTo>
                    <a:pt x="1032" y="261619"/>
                    <a:pt x="0" y="259128"/>
                    <a:pt x="0" y="256531"/>
                  </a:cubicBezTo>
                  <a:lnTo>
                    <a:pt x="0" y="9792"/>
                  </a:lnTo>
                  <a:cubicBezTo>
                    <a:pt x="0" y="7195"/>
                    <a:pt x="1032" y="4704"/>
                    <a:pt x="2868" y="2868"/>
                  </a:cubicBezTo>
                  <a:cubicBezTo>
                    <a:pt x="4704" y="1032"/>
                    <a:pt x="7195" y="0"/>
                    <a:pt x="9792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347446" cy="30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11099" y="931402"/>
            <a:ext cx="14593312" cy="8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986">
                <a:solidFill>
                  <a:srgbClr val="FCFBFA"/>
                </a:solidFill>
                <a:latin typeface="Arial Bold"/>
              </a:rPr>
              <a:t>LE PROCHAIN PROJET RASSEMBLEUR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341472" y="370047"/>
            <a:ext cx="4210323" cy="6419139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 rot="-5400000">
            <a:off x="15228439" y="777754"/>
            <a:ext cx="2295634" cy="2272677"/>
          </a:xfrm>
          <a:custGeom>
            <a:avLst/>
            <a:gdLst/>
            <a:ahLst/>
            <a:cxnLst/>
            <a:rect l="l" t="t" r="r" b="b"/>
            <a:pathLst>
              <a:path w="2295634" h="2272677">
                <a:moveTo>
                  <a:pt x="0" y="0"/>
                </a:moveTo>
                <a:lnTo>
                  <a:pt x="2295633" y="0"/>
                </a:lnTo>
                <a:lnTo>
                  <a:pt x="2295633" y="2272677"/>
                </a:lnTo>
                <a:lnTo>
                  <a:pt x="0" y="22726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775406" y="2898203"/>
            <a:ext cx="15380128" cy="427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3B77"/>
                </a:solidFill>
                <a:latin typeface="Arial"/>
              </a:rPr>
              <a:t>Le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projet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rassembleur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pour la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période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2024-2026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prendra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forme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d'une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mosaïque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reflétant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diversité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des Afeas.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3B77"/>
                </a:solidFill>
                <a:latin typeface="Arial"/>
              </a:rPr>
              <a:t>Cette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mosaïque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interactive sera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constituée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photos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prises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par les Afeas locales et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régionales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. Elle sera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dévoilée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lors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du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congrès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de 2025 et ensuite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distribuée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toutes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 les instances </a:t>
            </a:r>
            <a:r>
              <a:rPr lang="en-US" sz="3999" dirty="0" err="1">
                <a:solidFill>
                  <a:srgbClr val="003B77"/>
                </a:solidFill>
                <a:latin typeface="Arial"/>
              </a:rPr>
              <a:t>participantes</a:t>
            </a:r>
            <a:r>
              <a:rPr lang="en-US" sz="3999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793497" y="2167952"/>
            <a:ext cx="12780061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Tournons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-nous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vers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 un nouveau </a:t>
            </a:r>
            <a:r>
              <a:rPr lang="en-US" sz="3999" dirty="0" err="1">
                <a:solidFill>
                  <a:srgbClr val="689F38"/>
                </a:solidFill>
                <a:latin typeface="Arial Bold"/>
              </a:rPr>
              <a:t>projet</a:t>
            </a:r>
            <a:r>
              <a:rPr lang="en-US" sz="3999" dirty="0">
                <a:solidFill>
                  <a:srgbClr val="689F38"/>
                </a:solidFill>
                <a:latin typeface="Arial Bold"/>
              </a:rPr>
              <a:t>: </a:t>
            </a:r>
          </a:p>
        </p:txBody>
      </p:sp>
      <p:grpSp>
        <p:nvGrpSpPr>
          <p:cNvPr id="13" name="Group 13"/>
          <p:cNvGrpSpPr/>
          <p:nvPr>
            <p:custDataLst>
              <p:tags r:id="rId8"/>
            </p:custDataLst>
          </p:nvPr>
        </p:nvGrpSpPr>
        <p:grpSpPr>
          <a:xfrm>
            <a:off x="12463779" y="6789185"/>
            <a:ext cx="5471757" cy="2628862"/>
            <a:chOff x="0" y="0"/>
            <a:chExt cx="7295677" cy="3505149"/>
          </a:xfrm>
        </p:grpSpPr>
        <p:sp>
          <p:nvSpPr>
            <p:cNvPr id="14" name="Freeform 14"/>
            <p:cNvSpPr/>
            <p:nvPr/>
          </p:nvSpPr>
          <p:spPr>
            <a:xfrm>
              <a:off x="453232" y="796801"/>
              <a:ext cx="6123706" cy="2097369"/>
            </a:xfrm>
            <a:custGeom>
              <a:avLst/>
              <a:gdLst/>
              <a:ahLst/>
              <a:cxnLst/>
              <a:rect l="l" t="t" r="r" b="b"/>
              <a:pathLst>
                <a:path w="6123706" h="2097369">
                  <a:moveTo>
                    <a:pt x="0" y="0"/>
                  </a:moveTo>
                  <a:lnTo>
                    <a:pt x="6123706" y="0"/>
                  </a:lnTo>
                  <a:lnTo>
                    <a:pt x="6123706" y="2097369"/>
                  </a:lnTo>
                  <a:lnTo>
                    <a:pt x="0" y="2097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837020"/>
              <a:ext cx="7030170" cy="668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3"/>
                </a:lnSpc>
              </a:pPr>
              <a:r>
                <a:rPr lang="en-US" sz="3038" spc="255">
                  <a:solidFill>
                    <a:srgbClr val="DC5728"/>
                  </a:solidFill>
                  <a:latin typeface="Open Sans Bold"/>
                </a:rPr>
                <a:t>Ensemble pour l’égalité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65506" y="-57150"/>
              <a:ext cx="7030170" cy="668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3"/>
                </a:lnSpc>
              </a:pPr>
              <a:r>
                <a:rPr lang="en-US" sz="3038" spc="255">
                  <a:solidFill>
                    <a:srgbClr val="DC5728"/>
                  </a:solidFill>
                  <a:latin typeface="Open Sans Bold"/>
                </a:rPr>
                <a:t>Ensemble pour l’Afeas</a:t>
              </a:r>
            </a:p>
          </p:txBody>
        </p:sp>
      </p:grpSp>
      <p:sp>
        <p:nvSpPr>
          <p:cNvPr id="17" name="TextBox 17"/>
          <p:cNvSpPr txBox="1"/>
          <p:nvPr>
            <p:custDataLst>
              <p:tags r:id="rId9"/>
            </p:custDataLst>
          </p:nvPr>
        </p:nvSpPr>
        <p:spPr>
          <a:xfrm>
            <a:off x="3002245" y="7582740"/>
            <a:ext cx="8232901" cy="117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25"/>
              </a:lnSpc>
            </a:pPr>
            <a:r>
              <a:rPr lang="en-US" sz="6232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6232">
                <a:solidFill>
                  <a:srgbClr val="DC5728"/>
                </a:solidFill>
                <a:latin typeface="Arial Bold"/>
              </a:rPr>
              <a:t>La mosaïque Afeas !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BE5549EA46F47AD7E57FEE0EB1183" ma:contentTypeVersion="12" ma:contentTypeDescription="Crée un document." ma:contentTypeScope="" ma:versionID="51f03c0b442d6fe861c7a6b1b1b068f4">
  <xsd:schema xmlns:xsd="http://www.w3.org/2001/XMLSchema" xmlns:xs="http://www.w3.org/2001/XMLSchema" xmlns:p="http://schemas.microsoft.com/office/2006/metadata/properties" xmlns:ns2="0654a82e-4466-4d96-b3e5-ea7d632e593f" xmlns:ns3="6fd6371c-43f7-4757-b888-259b6042096e" targetNamespace="http://schemas.microsoft.com/office/2006/metadata/properties" ma:root="true" ma:fieldsID="94a1b73676808190e2e604df207821ec" ns2:_="" ns3:_="">
    <xsd:import namespace="0654a82e-4466-4d96-b3e5-ea7d632e593f"/>
    <xsd:import namespace="6fd6371c-43f7-4757-b888-259b6042096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4a82e-4466-4d96-b3e5-ea7d632e593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0294c0db-8c1c-4684-99b1-fdd6d9ecf61f}" ma:internalName="TaxCatchAll" ma:showField="CatchAllData" ma:web="0654a82e-4466-4d96-b3e5-ea7d632e59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6371c-43f7-4757-b888-259b6042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37ec022e-ce64-460a-9131-3baa7d8e5d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654a82e-4466-4d96-b3e5-ea7d632e593f">HPCU3VZVPE3Y-1579965090-1968</_dlc_DocId>
    <_dlc_DocIdUrl xmlns="0654a82e-4466-4d96-b3e5-ea7d632e593f">
      <Url>https://afeas.sharepoint.com/sites/Vie_associative/_layouts/15/DocIdRedir.aspx?ID=HPCU3VZVPE3Y-1579965090-1968</Url>
      <Description>HPCU3VZVPE3Y-1579965090-1968</Description>
    </_dlc_DocIdUrl>
    <TaxCatchAll xmlns="0654a82e-4466-4d96-b3e5-ea7d632e593f" xsi:nil="true"/>
    <lcf76f155ced4ddcb4097134ff3c332f xmlns="6fd6371c-43f7-4757-b888-259b6042096e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82AC12A-C4F6-41DA-9B1D-0894D28DBD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2D412C-9618-4051-8B67-71E7AA34BF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54a82e-4466-4d96-b3e5-ea7d632e593f"/>
    <ds:schemaRef ds:uri="6fd6371c-43f7-4757-b888-259b604209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F6275D-863A-452F-A0BF-A7E3B447E35A}">
  <ds:schemaRefs>
    <ds:schemaRef ds:uri="http://schemas.microsoft.com/office/2006/metadata/properties"/>
    <ds:schemaRef ds:uri="http://schemas.microsoft.com/office/infopath/2007/PartnerControls"/>
    <ds:schemaRef ds:uri="0654a82e-4466-4d96-b3e5-ea7d632e593f"/>
    <ds:schemaRef ds:uri="6fd6371c-43f7-4757-b888-259b6042096e"/>
  </ds:schemaRefs>
</ds:datastoreItem>
</file>

<file path=customXml/itemProps4.xml><?xml version="1.0" encoding="utf-8"?>
<ds:datastoreItem xmlns:ds="http://schemas.openxmlformats.org/officeDocument/2006/customXml" ds:itemID="{537FA242-5F05-4077-BC8F-459BA61DB6A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2740</Words>
  <Application>Microsoft Office PowerPoint</Application>
  <PresentationFormat>Personnalisé</PresentationFormat>
  <Paragraphs>305</Paragraphs>
  <Slides>53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4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Intercomité - JARA 2024</dc:title>
  <dc:creator>Vie associative</dc:creator>
  <cp:lastModifiedBy>Vie Associative AFEAS</cp:lastModifiedBy>
  <cp:revision>3</cp:revision>
  <dcterms:created xsi:type="dcterms:W3CDTF">2006-08-16T00:00:00Z</dcterms:created>
  <dcterms:modified xsi:type="dcterms:W3CDTF">2024-08-15T14:42:21Z</dcterms:modified>
  <dc:identifier>DAF5l2mN8jY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189300.000000000</vt:lpwstr>
  </property>
  <property fmtid="{D5CDD505-2E9C-101B-9397-08002B2CF9AE}" pid="3" name="ContentTypeId">
    <vt:lpwstr>0x010100337BE5549EA46F47AD7E57FEE0EB1183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dlc_DocIdItemGuid">
    <vt:lpwstr>836fc0f4-1932-4af6-8134-68ea1abb69f3</vt:lpwstr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